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8" d="100"/>
          <a:sy n="98" d="100"/>
        </p:scale>
        <p:origin x="108"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E63EE7-1944-443B-9142-C6EAF53348A3}"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0D613D-14D2-4498-9921-AFD8890FA378}" type="slidenum">
              <a:rPr lang="en-US" smtClean="0"/>
              <a:t>‹#›</a:t>
            </a:fld>
            <a:endParaRPr lang="en-US"/>
          </a:p>
        </p:txBody>
      </p:sp>
    </p:spTree>
    <p:extLst>
      <p:ext uri="{BB962C8B-B14F-4D97-AF65-F5344CB8AC3E}">
        <p14:creationId xmlns:p14="http://schemas.microsoft.com/office/powerpoint/2010/main" val="3153551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E63EE7-1944-443B-9142-C6EAF53348A3}"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0D613D-14D2-4498-9921-AFD8890FA378}" type="slidenum">
              <a:rPr lang="en-US" smtClean="0"/>
              <a:t>‹#›</a:t>
            </a:fld>
            <a:endParaRPr lang="en-US"/>
          </a:p>
        </p:txBody>
      </p:sp>
    </p:spTree>
    <p:extLst>
      <p:ext uri="{BB962C8B-B14F-4D97-AF65-F5344CB8AC3E}">
        <p14:creationId xmlns:p14="http://schemas.microsoft.com/office/powerpoint/2010/main" val="2328729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E63EE7-1944-443B-9142-C6EAF53348A3}"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0D613D-14D2-4498-9921-AFD8890FA378}" type="slidenum">
              <a:rPr lang="en-US" smtClean="0"/>
              <a:t>‹#›</a:t>
            </a:fld>
            <a:endParaRPr lang="en-US"/>
          </a:p>
        </p:txBody>
      </p:sp>
    </p:spTree>
    <p:extLst>
      <p:ext uri="{BB962C8B-B14F-4D97-AF65-F5344CB8AC3E}">
        <p14:creationId xmlns:p14="http://schemas.microsoft.com/office/powerpoint/2010/main" val="4169545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E63EE7-1944-443B-9142-C6EAF53348A3}"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0D613D-14D2-4498-9921-AFD8890FA378}" type="slidenum">
              <a:rPr lang="en-US" smtClean="0"/>
              <a:t>‹#›</a:t>
            </a:fld>
            <a:endParaRPr lang="en-US"/>
          </a:p>
        </p:txBody>
      </p:sp>
    </p:spTree>
    <p:extLst>
      <p:ext uri="{BB962C8B-B14F-4D97-AF65-F5344CB8AC3E}">
        <p14:creationId xmlns:p14="http://schemas.microsoft.com/office/powerpoint/2010/main" val="1607966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EE63EE7-1944-443B-9142-C6EAF53348A3}"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0D613D-14D2-4498-9921-AFD8890FA378}" type="slidenum">
              <a:rPr lang="en-US" smtClean="0"/>
              <a:t>‹#›</a:t>
            </a:fld>
            <a:endParaRPr lang="en-US"/>
          </a:p>
        </p:txBody>
      </p:sp>
    </p:spTree>
    <p:extLst>
      <p:ext uri="{BB962C8B-B14F-4D97-AF65-F5344CB8AC3E}">
        <p14:creationId xmlns:p14="http://schemas.microsoft.com/office/powerpoint/2010/main" val="2797466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E63EE7-1944-443B-9142-C6EAF53348A3}"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0D613D-14D2-4498-9921-AFD8890FA378}" type="slidenum">
              <a:rPr lang="en-US" smtClean="0"/>
              <a:t>‹#›</a:t>
            </a:fld>
            <a:endParaRPr lang="en-US"/>
          </a:p>
        </p:txBody>
      </p:sp>
    </p:spTree>
    <p:extLst>
      <p:ext uri="{BB962C8B-B14F-4D97-AF65-F5344CB8AC3E}">
        <p14:creationId xmlns:p14="http://schemas.microsoft.com/office/powerpoint/2010/main" val="1754849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E63EE7-1944-443B-9142-C6EAF53348A3}"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0D613D-14D2-4498-9921-AFD8890FA378}" type="slidenum">
              <a:rPr lang="en-US" smtClean="0"/>
              <a:t>‹#›</a:t>
            </a:fld>
            <a:endParaRPr lang="en-US"/>
          </a:p>
        </p:txBody>
      </p:sp>
    </p:spTree>
    <p:extLst>
      <p:ext uri="{BB962C8B-B14F-4D97-AF65-F5344CB8AC3E}">
        <p14:creationId xmlns:p14="http://schemas.microsoft.com/office/powerpoint/2010/main" val="4196640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E63EE7-1944-443B-9142-C6EAF53348A3}"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0D613D-14D2-4498-9921-AFD8890FA378}" type="slidenum">
              <a:rPr lang="en-US" smtClean="0"/>
              <a:t>‹#›</a:t>
            </a:fld>
            <a:endParaRPr lang="en-US"/>
          </a:p>
        </p:txBody>
      </p:sp>
    </p:spTree>
    <p:extLst>
      <p:ext uri="{BB962C8B-B14F-4D97-AF65-F5344CB8AC3E}">
        <p14:creationId xmlns:p14="http://schemas.microsoft.com/office/powerpoint/2010/main" val="2614244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63EE7-1944-443B-9142-C6EAF53348A3}"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0D613D-14D2-4498-9921-AFD8890FA378}" type="slidenum">
              <a:rPr lang="en-US" smtClean="0"/>
              <a:t>‹#›</a:t>
            </a:fld>
            <a:endParaRPr lang="en-US"/>
          </a:p>
        </p:txBody>
      </p:sp>
    </p:spTree>
    <p:extLst>
      <p:ext uri="{BB962C8B-B14F-4D97-AF65-F5344CB8AC3E}">
        <p14:creationId xmlns:p14="http://schemas.microsoft.com/office/powerpoint/2010/main" val="243623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EE63EE7-1944-443B-9142-C6EAF53348A3}"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0D613D-14D2-4498-9921-AFD8890FA378}" type="slidenum">
              <a:rPr lang="en-US" smtClean="0"/>
              <a:t>‹#›</a:t>
            </a:fld>
            <a:endParaRPr lang="en-US"/>
          </a:p>
        </p:txBody>
      </p:sp>
    </p:spTree>
    <p:extLst>
      <p:ext uri="{BB962C8B-B14F-4D97-AF65-F5344CB8AC3E}">
        <p14:creationId xmlns:p14="http://schemas.microsoft.com/office/powerpoint/2010/main" val="211602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EE63EE7-1944-443B-9142-C6EAF53348A3}"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0D613D-14D2-4498-9921-AFD8890FA378}" type="slidenum">
              <a:rPr lang="en-US" smtClean="0"/>
              <a:t>‹#›</a:t>
            </a:fld>
            <a:endParaRPr lang="en-US"/>
          </a:p>
        </p:txBody>
      </p:sp>
    </p:spTree>
    <p:extLst>
      <p:ext uri="{BB962C8B-B14F-4D97-AF65-F5344CB8AC3E}">
        <p14:creationId xmlns:p14="http://schemas.microsoft.com/office/powerpoint/2010/main" val="3922657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E63EE7-1944-443B-9142-C6EAF53348A3}"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0D613D-14D2-4498-9921-AFD8890FA378}" type="slidenum">
              <a:rPr lang="en-US" smtClean="0"/>
              <a:t>‹#›</a:t>
            </a:fld>
            <a:endParaRPr lang="en-US"/>
          </a:p>
        </p:txBody>
      </p:sp>
    </p:spTree>
    <p:extLst>
      <p:ext uri="{BB962C8B-B14F-4D97-AF65-F5344CB8AC3E}">
        <p14:creationId xmlns:p14="http://schemas.microsoft.com/office/powerpoint/2010/main" val="1405359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ce.icep.wisc.ed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942" y="188799"/>
            <a:ext cx="11874674" cy="3216265"/>
          </a:xfrm>
          <a:prstGeom prst="rect">
            <a:avLst/>
          </a:prstGeom>
        </p:spPr>
        <p:txBody>
          <a:bodyPr wrap="square">
            <a:spAutoFit/>
          </a:bodyPr>
          <a:lstStyle/>
          <a:p>
            <a:pPr algn="ctr"/>
            <a:r>
              <a:rPr lang="en-US" sz="1050" b="1" dirty="0">
                <a:latin typeface="Times New Roman" panose="02020603050405020304" pitchFamily="18" charset="0"/>
                <a:ea typeface="Times New Roman" panose="02020603050405020304" pitchFamily="18" charset="0"/>
                <a:cs typeface="Times New Roman" panose="02020603050405020304" pitchFamily="18" charset="0"/>
              </a:rPr>
              <a:t>Project Echo for Pediatric Care 2018-2020</a:t>
            </a:r>
          </a:p>
          <a:p>
            <a:pPr algn="ctr"/>
            <a:r>
              <a:rPr lang="en-US" sz="1050" b="1" dirty="0">
                <a:latin typeface="Times New Roman" panose="02020603050405020304" pitchFamily="18" charset="0"/>
                <a:ea typeface="Times New Roman" panose="02020603050405020304" pitchFamily="18" charset="0"/>
                <a:cs typeface="Times New Roman" panose="02020603050405020304" pitchFamily="18" charset="0"/>
              </a:rPr>
              <a:t>It’s Only A Virus</a:t>
            </a:r>
          </a:p>
          <a:p>
            <a:pPr algn="ctr"/>
            <a:r>
              <a:rPr lang="en-US" sz="1050" b="1" dirty="0">
                <a:latin typeface="Times New Roman" panose="02020603050405020304" pitchFamily="18" charset="0"/>
                <a:ea typeface="Times New Roman" panose="02020603050405020304" pitchFamily="18" charset="0"/>
                <a:cs typeface="Times New Roman" panose="02020603050405020304" pitchFamily="18" charset="0"/>
              </a:rPr>
              <a:t>December 20, 2018</a:t>
            </a:r>
          </a:p>
          <a:p>
            <a:pPr algn="ctr"/>
            <a:r>
              <a:rPr lang="en-US" sz="1050" b="1" dirty="0">
                <a:latin typeface="Times New Roman" panose="02020603050405020304" pitchFamily="18" charset="0"/>
                <a:ea typeface="Times New Roman" panose="02020603050405020304" pitchFamily="18" charset="0"/>
                <a:cs typeface="Times New Roman" panose="02020603050405020304" pitchFamily="18" charset="0"/>
              </a:rPr>
              <a:t>Michael J. Rock, MD</a:t>
            </a:r>
          </a:p>
          <a:p>
            <a:pPr algn="ctr"/>
            <a:r>
              <a:rPr lang="en-US" sz="900" i="1" dirty="0" smtClean="0">
                <a:latin typeface="Times New Roman" panose="02020603050405020304" pitchFamily="18" charset="0"/>
                <a:ea typeface="Times New Roman" panose="02020603050405020304" pitchFamily="18" charset="0"/>
                <a:cs typeface="Times New Roman" panose="02020603050405020304" pitchFamily="18" charset="0"/>
              </a:rPr>
              <a:t>Provided </a:t>
            </a:r>
            <a:r>
              <a:rPr lang="en-US" sz="900" i="1" dirty="0">
                <a:latin typeface="Times New Roman" panose="02020603050405020304" pitchFamily="18" charset="0"/>
                <a:ea typeface="Times New Roman" panose="02020603050405020304" pitchFamily="18" charset="0"/>
                <a:cs typeface="Times New Roman" panose="02020603050405020304" pitchFamily="18" charset="0"/>
              </a:rPr>
              <a:t>by the University of Wisconsin–Madison Interprofessional Continuing Education Partnership (ICEP)</a:t>
            </a:r>
            <a:endParaRPr lang="en-US" sz="1050" dirty="0">
              <a:latin typeface="Arial" panose="020B0604020202020204" pitchFamily="34" charset="0"/>
              <a:ea typeface="Times New Roman" panose="02020603050405020304" pitchFamily="18" charset="0"/>
              <a:cs typeface="Times New Roman" panose="02020603050405020304" pitchFamily="18" charset="0"/>
            </a:endParaRPr>
          </a:p>
          <a:p>
            <a:r>
              <a:rPr lang="en-US" sz="9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050" dirty="0">
              <a:latin typeface="Arial" panose="020B0604020202020204" pitchFamily="34" charset="0"/>
              <a:ea typeface="Times New Roman" panose="02020603050405020304" pitchFamily="18" charset="0"/>
              <a:cs typeface="Times New Roman" panose="02020603050405020304" pitchFamily="18" charset="0"/>
            </a:endParaRPr>
          </a:p>
          <a:p>
            <a:r>
              <a:rPr lang="en-US" sz="900" b="1" i="1" u="sng" dirty="0">
                <a:latin typeface="Times New Roman" panose="02020603050405020304" pitchFamily="18" charset="0"/>
                <a:ea typeface="Times New Roman" panose="02020603050405020304" pitchFamily="18" charset="0"/>
                <a:cs typeface="Times New Roman" panose="02020603050405020304" pitchFamily="18" charset="0"/>
              </a:rPr>
              <a:t>Intended Audience:</a:t>
            </a:r>
            <a:endParaRPr lang="en-US" sz="1050" dirty="0">
              <a:latin typeface="Arial" panose="020B0604020202020204" pitchFamily="34" charset="0"/>
              <a:ea typeface="Times New Roman" panose="02020603050405020304" pitchFamily="18" charset="0"/>
              <a:cs typeface="Times New Roman" panose="02020603050405020304" pitchFamily="18" charset="0"/>
            </a:endParaRPr>
          </a:p>
          <a:p>
            <a:r>
              <a:rPr lang="en-US" sz="900" dirty="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Pediatric emergency care professionals  </a:t>
            </a:r>
            <a:endParaRPr lang="en-US" sz="1050" dirty="0">
              <a:latin typeface="Arial" panose="020B0604020202020204" pitchFamily="34" charset="0"/>
              <a:ea typeface="Times New Roman" panose="02020603050405020304" pitchFamily="18" charset="0"/>
              <a:cs typeface="Times New Roman" panose="02020603050405020304" pitchFamily="18" charset="0"/>
            </a:endParaRPr>
          </a:p>
          <a:p>
            <a:r>
              <a:rPr lang="en-US" sz="9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050" dirty="0">
              <a:latin typeface="Arial" panose="020B0604020202020204" pitchFamily="34" charset="0"/>
              <a:ea typeface="Times New Roman" panose="02020603050405020304" pitchFamily="18" charset="0"/>
              <a:cs typeface="Times New Roman" panose="02020603050405020304" pitchFamily="18" charset="0"/>
            </a:endParaRPr>
          </a:p>
          <a:p>
            <a:r>
              <a:rPr lang="en-US" sz="900" b="1" i="1" u="sng" dirty="0">
                <a:latin typeface="Times New Roman" panose="02020603050405020304" pitchFamily="18" charset="0"/>
                <a:ea typeface="Times New Roman" panose="02020603050405020304" pitchFamily="18" charset="0"/>
                <a:cs typeface="Times New Roman" panose="02020603050405020304" pitchFamily="18" charset="0"/>
              </a:rPr>
              <a:t>Objectives:</a:t>
            </a:r>
            <a:endParaRPr lang="en-US" sz="1050" dirty="0">
              <a:latin typeface="Arial" panose="020B0604020202020204" pitchFamily="34" charset="0"/>
              <a:ea typeface="Times New Roman" panose="02020603050405020304" pitchFamily="18" charset="0"/>
              <a:cs typeface="Times New Roman" panose="02020603050405020304" pitchFamily="18" charset="0"/>
            </a:endParaRPr>
          </a:p>
          <a:p>
            <a:r>
              <a:rPr lang="en-US" sz="900" dirty="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As a result of this educational regularly scheduled series, learners will be able to:</a:t>
            </a:r>
            <a:endParaRPr lang="en-US" sz="1050" dirty="0">
              <a:latin typeface="Arial" panose="020B0604020202020204" pitchFamily="34" charset="0"/>
              <a:ea typeface="Times New Roman" panose="02020603050405020304" pitchFamily="18" charset="0"/>
              <a:cs typeface="Times New Roman" panose="02020603050405020304" pitchFamily="18" charset="0"/>
            </a:endParaRPr>
          </a:p>
          <a:p>
            <a:pPr marL="457200" marR="0">
              <a:spcBef>
                <a:spcPts val="0"/>
              </a:spcBef>
              <a:spcAft>
                <a:spcPts val="0"/>
              </a:spcAft>
            </a:pPr>
            <a:r>
              <a:rPr lang="en-US" sz="900" dirty="0">
                <a:latin typeface="Times New Roman" panose="02020603050405020304" pitchFamily="18" charset="0"/>
                <a:ea typeface="Times New Roman" panose="02020603050405020304" pitchFamily="18" charset="0"/>
                <a:cs typeface="Times New Roman" panose="02020603050405020304" pitchFamily="18" charset="0"/>
              </a:rPr>
              <a:t>1. Utilize new skills and guidelines determined to be safe for children when accessing pediatric trauma.</a:t>
            </a:r>
            <a:endParaRPr lang="en-US" sz="1050" dirty="0">
              <a:latin typeface="Arial" panose="020B0604020202020204" pitchFamily="34" charset="0"/>
              <a:ea typeface="Times New Roman" panose="02020603050405020304" pitchFamily="18" charset="0"/>
              <a:cs typeface="Times New Roman" panose="02020603050405020304" pitchFamily="18" charset="0"/>
            </a:endParaRPr>
          </a:p>
          <a:p>
            <a:pPr marL="457200" marR="0">
              <a:spcBef>
                <a:spcPts val="0"/>
              </a:spcBef>
              <a:spcAft>
                <a:spcPts val="0"/>
              </a:spcAft>
            </a:pPr>
            <a:r>
              <a:rPr lang="en-US" sz="900" dirty="0">
                <a:latin typeface="Times New Roman" panose="02020603050405020304" pitchFamily="18" charset="0"/>
                <a:ea typeface="Times New Roman" panose="02020603050405020304" pitchFamily="18" charset="0"/>
                <a:cs typeface="Times New Roman" panose="02020603050405020304" pitchFamily="18" charset="0"/>
              </a:rPr>
              <a:t>2. Identify proper tools and standardized practices in order to improve the diagnosis and treatment of pediatric patients.</a:t>
            </a:r>
            <a:endParaRPr lang="en-US" sz="1050" dirty="0">
              <a:latin typeface="Arial" panose="020B0604020202020204" pitchFamily="34" charset="0"/>
              <a:ea typeface="Times New Roman" panose="02020603050405020304" pitchFamily="18" charset="0"/>
              <a:cs typeface="Times New Roman" panose="02020603050405020304" pitchFamily="18" charset="0"/>
            </a:endParaRPr>
          </a:p>
          <a:p>
            <a:pPr marL="457200" marR="0">
              <a:spcBef>
                <a:spcPts val="0"/>
              </a:spcBef>
              <a:spcAft>
                <a:spcPts val="0"/>
              </a:spcAft>
            </a:pPr>
            <a:r>
              <a:rPr lang="en-US" sz="900" dirty="0">
                <a:latin typeface="Times New Roman" panose="02020603050405020304" pitchFamily="18" charset="0"/>
                <a:ea typeface="Times New Roman" panose="02020603050405020304" pitchFamily="18" charset="0"/>
                <a:cs typeface="Times New Roman" panose="02020603050405020304" pitchFamily="18" charset="0"/>
              </a:rPr>
              <a:t>3. Define roles and responsibilities of team members who triage pediatric emergencies in order to identify communication strategies that result in effective patient care.</a:t>
            </a:r>
            <a:endParaRPr lang="en-US" sz="1050" dirty="0">
              <a:latin typeface="Arial" panose="020B0604020202020204" pitchFamily="34" charset="0"/>
              <a:ea typeface="Times New Roman" panose="02020603050405020304" pitchFamily="18" charset="0"/>
              <a:cs typeface="Times New Roman" panose="02020603050405020304" pitchFamily="18" charset="0"/>
            </a:endParaRPr>
          </a:p>
          <a:p>
            <a:r>
              <a:rPr lang="en-US" sz="900" b="1"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050" dirty="0">
              <a:latin typeface="Arial" panose="020B0604020202020204" pitchFamily="34" charset="0"/>
              <a:ea typeface="Times New Roman" panose="02020603050405020304" pitchFamily="18" charset="0"/>
              <a:cs typeface="Times New Roman" panose="02020603050405020304" pitchFamily="18" charset="0"/>
            </a:endParaRPr>
          </a:p>
          <a:p>
            <a:r>
              <a:rPr lang="en-US" sz="900" b="1" i="1" u="sng" dirty="0">
                <a:latin typeface="Times New Roman" panose="02020603050405020304" pitchFamily="18" charset="0"/>
                <a:ea typeface="Times New Roman" panose="02020603050405020304" pitchFamily="18" charset="0"/>
                <a:cs typeface="Times New Roman" panose="02020603050405020304" pitchFamily="18" charset="0"/>
              </a:rPr>
              <a:t>Policy on Disclosure</a:t>
            </a:r>
            <a:endParaRPr lang="en-US" sz="1050" dirty="0">
              <a:latin typeface="Arial" panose="020B0604020202020204" pitchFamily="34" charset="0"/>
              <a:ea typeface="Times New Roman" panose="02020603050405020304" pitchFamily="18" charset="0"/>
              <a:cs typeface="Times New Roman" panose="02020603050405020304" pitchFamily="18" charset="0"/>
            </a:endParaRPr>
          </a:p>
          <a:p>
            <a:r>
              <a:rPr lang="en-US" sz="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It is the policy of the University of Wisconsin-Madison ICEP that the faculty, authors, planners, and other persons who may influence content of this CE activity disclose all relevant financial relationships with commercial interests* in order to allow CE staff to identify and resolve any potential conflicts of interest.  Faculty must also disclose any planned discussions of unlabeled/unapproved uses of drugs or devices during their presentation(s). For this educational activity, all conflicts of interest have been resolved and detailed disclosures are listed below.</a:t>
            </a:r>
            <a:endParaRPr lang="en-US" sz="1050" dirty="0">
              <a:latin typeface="Arial" panose="020B0604020202020204" pitchFamily="34" charset="0"/>
              <a:ea typeface="Times New Roman" panose="02020603050405020304" pitchFamily="18" charset="0"/>
              <a:cs typeface="Times New Roman" panose="02020603050405020304" pitchFamily="18" charset="0"/>
            </a:endParaRPr>
          </a:p>
          <a:p>
            <a:r>
              <a:rPr lang="en-US" sz="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050" dirty="0">
              <a:latin typeface="Arial" panose="020B060402020202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6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a:t>
            </a:r>
            <a:r>
              <a:rPr lang="en-US" sz="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University of Wisconsin-Madison ICEP defines a </a:t>
            </a:r>
            <a:r>
              <a:rPr lang="en-US" sz="6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commercial interest</a:t>
            </a:r>
            <a:r>
              <a:rPr lang="en-US" sz="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as any entity producing, marketing, re-selling, or distributing health care goods or services consumed by, or used on, patients The University of Wisconsin-Madison ICEP does not consider providers of clinical service directly to patients to be commercial interests</a:t>
            </a:r>
            <a:r>
              <a:rPr lang="en-US" sz="6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Rectangle 2"/>
          <p:cNvSpPr>
            <a:spLocks noChangeArrowheads="1"/>
          </p:cNvSpPr>
          <p:nvPr/>
        </p:nvSpPr>
        <p:spPr bwMode="auto">
          <a:xfrm>
            <a:off x="0" y="52959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p:cNvSpPr>
            <a:spLocks noChangeArrowheads="1"/>
          </p:cNvSpPr>
          <p:nvPr/>
        </p:nvSpPr>
        <p:spPr bwMode="auto">
          <a:xfrm>
            <a:off x="212942" y="5067300"/>
            <a:ext cx="1133135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a:off x="1540701" y="4733582"/>
            <a:ext cx="10546915"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1" u="sng"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Accreditation Statement</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support of improving patient care, the University of Wisconsin–Madison ICEP is jointly accredited by the Accreditation Council for Continuing Medical Education (ACCME), the Accreditation Council for Pharmacy Education (ACPE), and the American Nurses Credentialing Center (ANCC) to provide continuing education for the healthcare team.</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1" u="sng"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Credit Designation Statements</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American Medical Association (AMA)</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University of Wisconsin-Madison ICEP designates this live activity for maximum of 1.0 AMA PRA Category 1 Credits™.  Physicians should claim only the credit commensurate with the extent of their participation in the activity.</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American Nurses Credentialing Center (ANCC) </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University of Wisconsin-Madison ICEP designates this live activity for a maximum of 1.0 ANCC contact hours. The University of Wisconsin-Madison School of Nursing is Iowa Board of Nursing provider 350.</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Continuing Education Units (CEUs)</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University of Wisconsin-Madison, as a member of the University Continuing Education Association (UCEA), authorizes this program for 0.1 CEUs or 1 hours.</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3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938" y="4974431"/>
            <a:ext cx="89376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
          <p:cNvSpPr>
            <a:spLocks noChangeArrowheads="1"/>
          </p:cNvSpPr>
          <p:nvPr/>
        </p:nvSpPr>
        <p:spPr bwMode="auto">
          <a:xfrm>
            <a:off x="834721" y="6526381"/>
            <a:ext cx="108144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200">
                <a:solidFill>
                  <a:srgbClr val="FFFFFF"/>
                </a:solidFill>
                <a:latin typeface="Helvetica" panose="020B0604020202020204" pitchFamily="34" charset="0"/>
              </a:defRPr>
            </a:lvl1pPr>
            <a:lvl2pPr marL="742950" indent="-285750">
              <a:defRPr sz="4200">
                <a:solidFill>
                  <a:srgbClr val="FFFFFF"/>
                </a:solidFill>
                <a:latin typeface="Helvetica" panose="020B0604020202020204" pitchFamily="34" charset="0"/>
              </a:defRPr>
            </a:lvl2pPr>
            <a:lvl3pPr marL="1143000" indent="-228600">
              <a:defRPr sz="4200">
                <a:solidFill>
                  <a:srgbClr val="FFFFFF"/>
                </a:solidFill>
                <a:latin typeface="Helvetica" panose="020B0604020202020204" pitchFamily="34" charset="0"/>
              </a:defRPr>
            </a:lvl3pPr>
            <a:lvl4pPr marL="1600200" indent="-228600">
              <a:defRPr sz="4200">
                <a:solidFill>
                  <a:srgbClr val="FFFFFF"/>
                </a:solidFill>
                <a:latin typeface="Helvetica" panose="020B0604020202020204" pitchFamily="34" charset="0"/>
              </a:defRPr>
            </a:lvl4pPr>
            <a:lvl5pPr marL="2057400" indent="-228600">
              <a:defRPr sz="4200">
                <a:solidFill>
                  <a:srgbClr val="FFFFFF"/>
                </a:solidFill>
                <a:latin typeface="Helvetica" panose="020B0604020202020204" pitchFamily="34" charset="0"/>
              </a:defRPr>
            </a:lvl5pPr>
            <a:lvl6pPr marL="2514600" indent="-228600" eaLnBrk="0" fontAlgn="base" hangingPunct="0">
              <a:spcBef>
                <a:spcPct val="0"/>
              </a:spcBef>
              <a:spcAft>
                <a:spcPct val="0"/>
              </a:spcAft>
              <a:defRPr sz="4200">
                <a:solidFill>
                  <a:srgbClr val="FFFFFF"/>
                </a:solidFill>
                <a:latin typeface="Helvetica" panose="020B0604020202020204" pitchFamily="34" charset="0"/>
              </a:defRPr>
            </a:lvl6pPr>
            <a:lvl7pPr marL="2971800" indent="-228600" eaLnBrk="0" fontAlgn="base" hangingPunct="0">
              <a:spcBef>
                <a:spcPct val="0"/>
              </a:spcBef>
              <a:spcAft>
                <a:spcPct val="0"/>
              </a:spcAft>
              <a:defRPr sz="4200">
                <a:solidFill>
                  <a:srgbClr val="FFFFFF"/>
                </a:solidFill>
                <a:latin typeface="Helvetica" panose="020B0604020202020204" pitchFamily="34" charset="0"/>
              </a:defRPr>
            </a:lvl7pPr>
            <a:lvl8pPr marL="3429000" indent="-228600" eaLnBrk="0" fontAlgn="base" hangingPunct="0">
              <a:spcBef>
                <a:spcPct val="0"/>
              </a:spcBef>
              <a:spcAft>
                <a:spcPct val="0"/>
              </a:spcAft>
              <a:defRPr sz="4200">
                <a:solidFill>
                  <a:srgbClr val="FFFFFF"/>
                </a:solidFill>
                <a:latin typeface="Helvetica" panose="020B0604020202020204" pitchFamily="34" charset="0"/>
              </a:defRPr>
            </a:lvl8pPr>
            <a:lvl9pPr marL="3886200" indent="-228600" eaLnBrk="0" fontAlgn="base" hangingPunct="0">
              <a:spcBef>
                <a:spcPct val="0"/>
              </a:spcBef>
              <a:spcAft>
                <a:spcPct val="0"/>
              </a:spcAft>
              <a:defRPr sz="4200">
                <a:solidFill>
                  <a:srgbClr val="FFFFFF"/>
                </a:solidFill>
                <a:latin typeface="Helvetica" panose="020B0604020202020204" pitchFamily="34" charset="0"/>
              </a:defRPr>
            </a:lvl9pPr>
          </a:lstStyle>
          <a:p>
            <a:pPr algn="ctr"/>
            <a:r>
              <a:rPr lang="en-US" altLang="en-US" sz="700" b="1" i="1" dirty="0">
                <a:solidFill>
                  <a:srgbClr val="FF0000"/>
                </a:solidFill>
                <a:latin typeface="Times New Roman" panose="02020603050405020304" pitchFamily="18" charset="0"/>
                <a:cs typeface="Times New Roman" panose="02020603050405020304" pitchFamily="18" charset="0"/>
              </a:rPr>
              <a:t>Disclaimer:  All photos and/or videos included in the following presentation are permitted by subjects or are not subject to privacy laws due to lack of patient information or identifying factors</a:t>
            </a:r>
            <a:endParaRPr lang="en-US" altLang="en-US" sz="700" dirty="0"/>
          </a:p>
        </p:txBody>
      </p:sp>
      <p:graphicFrame>
        <p:nvGraphicFramePr>
          <p:cNvPr id="4" name="Table 3"/>
          <p:cNvGraphicFramePr>
            <a:graphicFrameLocks noGrp="1"/>
          </p:cNvGraphicFramePr>
          <p:nvPr/>
        </p:nvGraphicFramePr>
        <p:xfrm>
          <a:off x="2598420" y="3192304"/>
          <a:ext cx="6995160" cy="1617980"/>
        </p:xfrm>
        <a:graphic>
          <a:graphicData uri="http://schemas.openxmlformats.org/drawingml/2006/table">
            <a:tbl>
              <a:tblPr firstRow="1" firstCol="1" lastRow="1" lastCol="1" bandRow="1" bandCol="1"/>
              <a:tblGrid>
                <a:gridCol w="1544320">
                  <a:extLst>
                    <a:ext uri="{9D8B030D-6E8A-4147-A177-3AD203B41FA5}">
                      <a16:colId xmlns="" xmlns:a16="http://schemas.microsoft.com/office/drawing/2014/main" val="664186909"/>
                    </a:ext>
                  </a:extLst>
                </a:gridCol>
                <a:gridCol w="3206115">
                  <a:extLst>
                    <a:ext uri="{9D8B030D-6E8A-4147-A177-3AD203B41FA5}">
                      <a16:colId xmlns="" xmlns:a16="http://schemas.microsoft.com/office/drawing/2014/main" val="2038143382"/>
                    </a:ext>
                  </a:extLst>
                </a:gridCol>
                <a:gridCol w="2244725">
                  <a:extLst>
                    <a:ext uri="{9D8B030D-6E8A-4147-A177-3AD203B41FA5}">
                      <a16:colId xmlns="" xmlns:a16="http://schemas.microsoft.com/office/drawing/2014/main" val="732386614"/>
                    </a:ext>
                  </a:extLst>
                </a:gridCol>
              </a:tblGrid>
              <a:tr h="198755">
                <a:tc>
                  <a:txBody>
                    <a:bodyPr/>
                    <a:lstStyle/>
                    <a:p>
                      <a:pPr marL="0" marR="0" algn="ctr">
                        <a:spcBef>
                          <a:spcPts val="0"/>
                        </a:spcBef>
                        <a:spcAft>
                          <a:spcPts val="0"/>
                        </a:spcAft>
                      </a:pPr>
                      <a:r>
                        <a:rPr lang="en-US" sz="1000" b="1">
                          <a:effectLst/>
                          <a:latin typeface="Times New Roman" panose="02020603050405020304" pitchFamily="18" charset="0"/>
                          <a:ea typeface="Times New Roman" panose="02020603050405020304" pitchFamily="18" charset="0"/>
                          <a:cs typeface="Times New Roman" panose="02020603050405020304" pitchFamily="18" charset="0"/>
                        </a:rPr>
                        <a:t>Name/Role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effectLst/>
                          <a:latin typeface="Times New Roman" panose="02020603050405020304" pitchFamily="18" charset="0"/>
                          <a:ea typeface="Times New Roman" panose="02020603050405020304" pitchFamily="18" charset="0"/>
                          <a:cs typeface="Times New Roman" panose="02020603050405020304" pitchFamily="18" charset="0"/>
                        </a:rPr>
                        <a:t>Financial Relationship Disclosures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effectLst/>
                          <a:latin typeface="Times New Roman" panose="02020603050405020304" pitchFamily="18" charset="0"/>
                          <a:ea typeface="Times New Roman" panose="02020603050405020304" pitchFamily="18" charset="0"/>
                          <a:cs typeface="Times New Roman" panose="02020603050405020304" pitchFamily="18" charset="0"/>
                        </a:rPr>
                        <a:t>Discussion of Unlabeled/Unapproved uses of drugs/devices in presentation?</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48671170"/>
                  </a:ext>
                </a:extLst>
              </a:tr>
              <a:tr h="165100">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Jonathan Kohler, MD Presenter, Chair</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No relevant financial relationships to disclose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49403982"/>
                  </a:ext>
                </a:extLst>
              </a:tr>
              <a:tr h="165100">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Veronica Watson Coordinator</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No relevant financial relationships to disclose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74419992"/>
                  </a:ext>
                </a:extLst>
              </a:tr>
              <a:tr h="165100">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Randi Cartmill, Coordinator</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No relevant financial relationships to disclose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93871882"/>
                  </a:ext>
                </a:extLst>
              </a:tr>
              <a:tr h="165100">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Benjamin Eithun, MSN, RN, Coordinator</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No relevant financial relationships to disclose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63041766"/>
                  </a:ext>
                </a:extLst>
              </a:tr>
              <a:tr h="165100">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Kim Sprecker, OCPD Staff</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No relevant financial relationships to disclose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08166867"/>
                  </a:ext>
                </a:extLst>
              </a:tr>
              <a:tr h="165100">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Michael J. Rock, MD, Presenter</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No relevant financial relationships to disclose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33264843"/>
                  </a:ext>
                </a:extLst>
              </a:tr>
              <a:tr h="165100">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No relevant financial relationships to disclose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72979628"/>
                  </a:ext>
                </a:extLst>
              </a:tr>
            </a:tbl>
          </a:graphicData>
        </a:graphic>
      </p:graphicFrame>
    </p:spTree>
    <p:extLst>
      <p:ext uri="{BB962C8B-B14F-4D97-AF65-F5344CB8AC3E}">
        <p14:creationId xmlns:p14="http://schemas.microsoft.com/office/powerpoint/2010/main" val="2727340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869" y="277202"/>
            <a:ext cx="10515600" cy="1325563"/>
          </a:xfrm>
        </p:spPr>
        <p:txBody>
          <a:bodyPr/>
          <a:lstStyle/>
          <a:p>
            <a:r>
              <a:rPr lang="en-US" altLang="en-US" dirty="0">
                <a:latin typeface="Times New Roman" panose="02020603050405020304" pitchFamily="18" charset="0"/>
                <a:cs typeface="Times New Roman" panose="02020603050405020304" pitchFamily="18" charset="0"/>
              </a:rPr>
              <a:t>RSV epidemiology</a:t>
            </a: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56324" y="1784838"/>
            <a:ext cx="11873892" cy="5078313"/>
          </a:xfrm>
          <a:prstGeom prst="rect">
            <a:avLst/>
          </a:prstGeom>
          <a:noFill/>
        </p:spPr>
        <p:txBody>
          <a:bodyPr wrap="none" rtlCol="0">
            <a:spAutoFit/>
          </a:bodyPr>
          <a:lstStyle/>
          <a:p>
            <a:r>
              <a:rPr lang="en-US" sz="3600" dirty="0" smtClean="0">
                <a:solidFill>
                  <a:schemeClr val="accent1"/>
                </a:solidFill>
                <a:latin typeface="Times New Roman" panose="02020603050405020304" pitchFamily="18" charset="0"/>
                <a:cs typeface="Times New Roman" panose="02020603050405020304" pitchFamily="18" charset="0"/>
              </a:rPr>
              <a:t>Season:</a:t>
            </a:r>
            <a:r>
              <a:rPr lang="en-US" sz="3600" dirty="0" smtClean="0">
                <a:latin typeface="Times New Roman" panose="02020603050405020304" pitchFamily="18" charset="0"/>
                <a:cs typeface="Times New Roman" panose="02020603050405020304" pitchFamily="18" charset="0"/>
              </a:rPr>
              <a:t>		November through April</a:t>
            </a:r>
          </a:p>
          <a:p>
            <a:endParaRPr lang="en-US" sz="3600" dirty="0">
              <a:solidFill>
                <a:schemeClr val="accent1"/>
              </a:solidFill>
              <a:latin typeface="Times New Roman" panose="02020603050405020304" pitchFamily="18" charset="0"/>
              <a:cs typeface="Times New Roman" panose="02020603050405020304" pitchFamily="18" charset="0"/>
            </a:endParaRPr>
          </a:p>
          <a:p>
            <a:r>
              <a:rPr lang="en-US" sz="3600" dirty="0" smtClean="0">
                <a:solidFill>
                  <a:schemeClr val="accent1"/>
                </a:solidFill>
                <a:latin typeface="Times New Roman" panose="02020603050405020304" pitchFamily="18" charset="0"/>
                <a:cs typeface="Times New Roman" panose="02020603050405020304" pitchFamily="18" charset="0"/>
              </a:rPr>
              <a:t>Age:</a:t>
            </a:r>
            <a:r>
              <a:rPr lang="en-US" sz="3600" dirty="0" smtClean="0">
                <a:latin typeface="Times New Roman" panose="02020603050405020304" pitchFamily="18" charset="0"/>
                <a:cs typeface="Times New Roman" panose="02020603050405020304" pitchFamily="18" charset="0"/>
              </a:rPr>
              <a:t>			All ages</a:t>
            </a:r>
          </a:p>
          <a:p>
            <a:r>
              <a:rPr lang="en-US" sz="3600" dirty="0">
                <a:solidFill>
                  <a:srgbClr val="00B0F0"/>
                </a:solidFill>
                <a:latin typeface="Times New Roman" panose="02020603050405020304" pitchFamily="18" charset="0"/>
                <a:cs typeface="Times New Roman" panose="02020603050405020304" pitchFamily="18" charset="0"/>
              </a:rPr>
              <a:t>	</a:t>
            </a:r>
            <a:r>
              <a:rPr lang="en-US" sz="3600" dirty="0" smtClean="0">
                <a:solidFill>
                  <a:srgbClr val="00B0F0"/>
                </a:solidFill>
                <a:latin typeface="Times New Roman" panose="02020603050405020304" pitchFamily="18" charset="0"/>
                <a:cs typeface="Times New Roman" panose="02020603050405020304" pitchFamily="18" charset="0"/>
              </a:rPr>
              <a:t>		</a:t>
            </a:r>
            <a:r>
              <a:rPr lang="en-US" altLang="en-US" sz="3600" dirty="0">
                <a:latin typeface="Times New Roman" panose="02020603050405020304" pitchFamily="18" charset="0"/>
                <a:cs typeface="Times New Roman" panose="02020603050405020304" pitchFamily="18" charset="0"/>
              </a:rPr>
              <a:t>infants 6 weeks to 2 years </a:t>
            </a:r>
            <a:r>
              <a:rPr lang="en-US" altLang="en-US" sz="3600" dirty="0" smtClean="0">
                <a:latin typeface="Times New Roman" panose="02020603050405020304" pitchFamily="18" charset="0"/>
                <a:cs typeface="Times New Roman" panose="02020603050405020304" pitchFamily="18" charset="0"/>
              </a:rPr>
              <a:t>are </a:t>
            </a:r>
            <a:r>
              <a:rPr lang="en-US" altLang="en-US" sz="3600" dirty="0">
                <a:latin typeface="Times New Roman" panose="02020603050405020304" pitchFamily="18" charset="0"/>
                <a:cs typeface="Times New Roman" panose="02020603050405020304" pitchFamily="18" charset="0"/>
              </a:rPr>
              <a:t>most </a:t>
            </a:r>
            <a:r>
              <a:rPr lang="en-US" altLang="en-US" sz="3600" dirty="0" smtClean="0">
                <a:latin typeface="Times New Roman" panose="02020603050405020304" pitchFamily="18" charset="0"/>
                <a:cs typeface="Times New Roman" panose="02020603050405020304" pitchFamily="18" charset="0"/>
              </a:rPr>
              <a:t>susceptible</a:t>
            </a:r>
          </a:p>
          <a:p>
            <a:endParaRPr lang="en-US" altLang="en-US" sz="3600" dirty="0">
              <a:latin typeface="Times New Roman" panose="02020603050405020304" pitchFamily="18" charset="0"/>
              <a:cs typeface="Times New Roman" panose="02020603050405020304" pitchFamily="18" charset="0"/>
            </a:endParaRPr>
          </a:p>
          <a:p>
            <a:r>
              <a:rPr lang="en-US" altLang="en-US" sz="3600" dirty="0" smtClean="0">
                <a:solidFill>
                  <a:schemeClr val="accent1"/>
                </a:solidFill>
                <a:latin typeface="Times New Roman" panose="02020603050405020304" pitchFamily="18" charset="0"/>
                <a:cs typeface="Times New Roman" panose="02020603050405020304" pitchFamily="18" charset="0"/>
              </a:rPr>
              <a:t>Attack rates:</a:t>
            </a:r>
            <a:r>
              <a:rPr lang="en-US" altLang="en-US" sz="3600" dirty="0" smtClean="0">
                <a:latin typeface="Times New Roman" panose="02020603050405020304" pitchFamily="18" charset="0"/>
                <a:cs typeface="Times New Roman" panose="02020603050405020304" pitchFamily="18" charset="0"/>
              </a:rPr>
              <a:t>	</a:t>
            </a:r>
            <a:r>
              <a:rPr lang="en-US" altLang="en-US" sz="3600" dirty="0">
                <a:latin typeface="Times New Roman" panose="02020603050405020304" pitchFamily="18" charset="0"/>
                <a:cs typeface="Times New Roman" panose="02020603050405020304" pitchFamily="18" charset="0"/>
              </a:rPr>
              <a:t>50-95% in previously </a:t>
            </a:r>
            <a:r>
              <a:rPr lang="en-US" altLang="en-US" sz="3600" dirty="0" smtClean="0">
                <a:latin typeface="Times New Roman" panose="02020603050405020304" pitchFamily="18" charset="0"/>
                <a:cs typeface="Times New Roman" panose="02020603050405020304" pitchFamily="18" charset="0"/>
              </a:rPr>
              <a:t>uninfected </a:t>
            </a:r>
            <a:r>
              <a:rPr lang="en-US" altLang="en-US" sz="3600" dirty="0">
                <a:latin typeface="Times New Roman" panose="02020603050405020304" pitchFamily="18" charset="0"/>
                <a:cs typeface="Times New Roman" panose="02020603050405020304" pitchFamily="18" charset="0"/>
              </a:rPr>
              <a:t>infants</a:t>
            </a:r>
          </a:p>
          <a:p>
            <a:r>
              <a:rPr lang="en-US" altLang="en-US" sz="3600" dirty="0">
                <a:latin typeface="Times New Roman" panose="02020603050405020304" pitchFamily="18" charset="0"/>
                <a:cs typeface="Times New Roman" panose="02020603050405020304" pitchFamily="18" charset="0"/>
              </a:rPr>
              <a:t>                        </a:t>
            </a:r>
            <a:r>
              <a:rPr lang="en-US" altLang="en-US" sz="3600" dirty="0" smtClean="0">
                <a:latin typeface="Times New Roman" panose="02020603050405020304" pitchFamily="18" charset="0"/>
                <a:cs typeface="Times New Roman" panose="02020603050405020304" pitchFamily="18" charset="0"/>
              </a:rPr>
              <a:t>re-infection throughout life</a:t>
            </a:r>
            <a:endParaRPr lang="en-US" altLang="en-US" sz="3600" dirty="0">
              <a:latin typeface="Times New Roman" panose="02020603050405020304" pitchFamily="18" charset="0"/>
              <a:cs typeface="Times New Roman" panose="02020603050405020304" pitchFamily="18" charset="0"/>
            </a:endParaRPr>
          </a:p>
          <a:p>
            <a:endParaRPr lang="en-US" altLang="en-US" sz="3600" dirty="0">
              <a:solidFill>
                <a:schemeClr val="accent1"/>
              </a:solidFill>
              <a:latin typeface="Times New Roman" panose="02020603050405020304" pitchFamily="18" charset="0"/>
              <a:cs typeface="Times New Roman" panose="02020603050405020304" pitchFamily="18" charset="0"/>
            </a:endParaRPr>
          </a:p>
          <a:p>
            <a:endParaRPr lang="en-US" sz="3600"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7680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77" y="206863"/>
            <a:ext cx="10515600" cy="1325563"/>
          </a:xfrm>
        </p:spPr>
        <p:txBody>
          <a:bodyPr/>
          <a:lstStyle/>
          <a:p>
            <a:r>
              <a:rPr lang="en-US" altLang="en-US" dirty="0">
                <a:latin typeface="Times New Roman" panose="02020603050405020304" pitchFamily="18" charset="0"/>
                <a:cs typeface="Times New Roman" panose="02020603050405020304" pitchFamily="18" charset="0"/>
              </a:rPr>
              <a:t>Primary RSV infection: spectrum of disease</a:t>
            </a:r>
            <a:endParaRPr lang="en-US" dirty="0">
              <a:latin typeface="Times New Roman" panose="02020603050405020304" pitchFamily="18" charset="0"/>
              <a:cs typeface="Times New Roman" panose="02020603050405020304" pitchFamily="18" charset="0"/>
            </a:endParaRPr>
          </a:p>
        </p:txBody>
      </p:sp>
      <p:sp>
        <p:nvSpPr>
          <p:cNvPr id="3" name="Rectangle 2"/>
          <p:cNvSpPr/>
          <p:nvPr/>
        </p:nvSpPr>
        <p:spPr>
          <a:xfrm>
            <a:off x="1160584" y="1347208"/>
            <a:ext cx="8581293" cy="4622804"/>
          </a:xfrm>
          <a:prstGeom prst="rect">
            <a:avLst/>
          </a:prstGeom>
        </p:spPr>
        <p:txBody>
          <a:bodyPr wrap="square">
            <a:spAutoFit/>
          </a:bodyPr>
          <a:lstStyle/>
          <a:p>
            <a:pPr>
              <a:lnSpc>
                <a:spcPct val="80000"/>
              </a:lnSpc>
              <a:spcBef>
                <a:spcPct val="25000"/>
              </a:spcBef>
            </a:pPr>
            <a:r>
              <a:rPr lang="en-US" altLang="en-US" sz="3200" dirty="0">
                <a:latin typeface="Times New Roman" panose="02020603050405020304" pitchFamily="18" charset="0"/>
                <a:cs typeface="Times New Roman" panose="02020603050405020304" pitchFamily="18" charset="0"/>
              </a:rPr>
              <a:t> </a:t>
            </a:r>
            <a:r>
              <a:rPr lang="en-US" altLang="en-US" sz="3200" dirty="0" smtClean="0">
                <a:latin typeface="Times New Roman" panose="02020603050405020304" pitchFamily="18" charset="0"/>
                <a:cs typeface="Times New Roman" panose="02020603050405020304" pitchFamily="18" charset="0"/>
              </a:rPr>
              <a:t>					</a:t>
            </a:r>
            <a:r>
              <a:rPr lang="en-US" altLang="en-US" sz="3200" u="sng" dirty="0" smtClean="0">
                <a:latin typeface="Times New Roman" panose="02020603050405020304" pitchFamily="18" charset="0"/>
                <a:cs typeface="Times New Roman" panose="02020603050405020304" pitchFamily="18" charset="0"/>
              </a:rPr>
              <a:t>% </a:t>
            </a:r>
            <a:r>
              <a:rPr lang="en-US" altLang="en-US" sz="3200" u="sng" dirty="0">
                <a:latin typeface="Times New Roman" panose="02020603050405020304" pitchFamily="18" charset="0"/>
                <a:cs typeface="Times New Roman" panose="02020603050405020304" pitchFamily="18" charset="0"/>
              </a:rPr>
              <a:t>of patients</a:t>
            </a:r>
            <a:endParaRPr lang="en-US" altLang="en-US" sz="3200" dirty="0">
              <a:latin typeface="Times New Roman" panose="02020603050405020304" pitchFamily="18" charset="0"/>
              <a:cs typeface="Times New Roman" panose="02020603050405020304" pitchFamily="18" charset="0"/>
            </a:endParaRPr>
          </a:p>
          <a:p>
            <a:pPr>
              <a:lnSpc>
                <a:spcPct val="80000"/>
              </a:lnSpc>
              <a:spcBef>
                <a:spcPct val="25000"/>
              </a:spcBef>
            </a:pPr>
            <a:r>
              <a:rPr lang="en-US" altLang="en-US" sz="3200" dirty="0">
                <a:latin typeface="Times New Roman" panose="02020603050405020304" pitchFamily="18" charset="0"/>
                <a:cs typeface="Times New Roman" panose="02020603050405020304" pitchFamily="18" charset="0"/>
              </a:rPr>
              <a:t>asymptomatic			            1</a:t>
            </a:r>
          </a:p>
          <a:p>
            <a:pPr>
              <a:lnSpc>
                <a:spcPct val="80000"/>
              </a:lnSpc>
              <a:spcBef>
                <a:spcPct val="25000"/>
              </a:spcBef>
            </a:pPr>
            <a:r>
              <a:rPr lang="en-US" altLang="en-US" sz="3200" dirty="0">
                <a:latin typeface="Times New Roman" panose="02020603050405020304" pitchFamily="18" charset="0"/>
                <a:cs typeface="Times New Roman" panose="02020603050405020304" pitchFamily="18" charset="0"/>
              </a:rPr>
              <a:t>upper respiratory tract </a:t>
            </a:r>
          </a:p>
          <a:p>
            <a:pPr>
              <a:lnSpc>
                <a:spcPct val="80000"/>
              </a:lnSpc>
              <a:spcBef>
                <a:spcPct val="25000"/>
              </a:spcBef>
            </a:pPr>
            <a:r>
              <a:rPr lang="en-US" altLang="en-US" sz="3200" dirty="0">
                <a:latin typeface="Times New Roman" panose="02020603050405020304" pitchFamily="18" charset="0"/>
                <a:cs typeface="Times New Roman" panose="02020603050405020304" pitchFamily="18" charset="0"/>
              </a:rPr>
              <a:t>    infection only			    	69</a:t>
            </a:r>
          </a:p>
          <a:p>
            <a:pPr>
              <a:lnSpc>
                <a:spcPct val="80000"/>
              </a:lnSpc>
              <a:spcBef>
                <a:spcPct val="25000"/>
              </a:spcBef>
            </a:pPr>
            <a:r>
              <a:rPr lang="en-US" altLang="en-US" sz="3200" dirty="0">
                <a:latin typeface="Times New Roman" panose="02020603050405020304" pitchFamily="18" charset="0"/>
                <a:cs typeface="Times New Roman" panose="02020603050405020304" pitchFamily="18" charset="0"/>
              </a:rPr>
              <a:t>lower respiratory tract </a:t>
            </a:r>
          </a:p>
          <a:p>
            <a:pPr>
              <a:lnSpc>
                <a:spcPct val="80000"/>
              </a:lnSpc>
              <a:spcBef>
                <a:spcPct val="25000"/>
              </a:spcBef>
            </a:pPr>
            <a:r>
              <a:rPr lang="en-US" altLang="en-US" sz="3200" dirty="0">
                <a:latin typeface="Times New Roman" panose="02020603050405020304" pitchFamily="18" charset="0"/>
                <a:cs typeface="Times New Roman" panose="02020603050405020304" pitchFamily="18" charset="0"/>
              </a:rPr>
              <a:t>     illness					 30</a:t>
            </a:r>
          </a:p>
          <a:p>
            <a:pPr>
              <a:lnSpc>
                <a:spcPct val="80000"/>
              </a:lnSpc>
              <a:spcBef>
                <a:spcPct val="25000"/>
              </a:spcBef>
            </a:pPr>
            <a:r>
              <a:rPr lang="en-US" altLang="en-US" sz="3200" dirty="0">
                <a:latin typeface="Times New Roman" panose="02020603050405020304" pitchFamily="18" charset="0"/>
                <a:cs typeface="Times New Roman" panose="02020603050405020304" pitchFamily="18" charset="0"/>
              </a:rPr>
              <a:t>hospitalization			          </a:t>
            </a:r>
            <a:r>
              <a:rPr lang="en-US" altLang="en-US" sz="3200" dirty="0" smtClean="0">
                <a:latin typeface="Times New Roman" panose="02020603050405020304" pitchFamily="18" charset="0"/>
                <a:cs typeface="Times New Roman" panose="02020603050405020304" pitchFamily="18" charset="0"/>
              </a:rPr>
              <a:t>0.5-2</a:t>
            </a:r>
            <a:endParaRPr lang="en-US" altLang="en-US" sz="3200" dirty="0">
              <a:latin typeface="Times New Roman" panose="02020603050405020304" pitchFamily="18" charset="0"/>
              <a:cs typeface="Times New Roman" panose="02020603050405020304" pitchFamily="18" charset="0"/>
            </a:endParaRPr>
          </a:p>
          <a:p>
            <a:pPr>
              <a:lnSpc>
                <a:spcPct val="80000"/>
              </a:lnSpc>
              <a:spcBef>
                <a:spcPct val="25000"/>
              </a:spcBef>
            </a:pPr>
            <a:r>
              <a:rPr lang="en-US" altLang="en-US" sz="3200" dirty="0">
                <a:latin typeface="Times New Roman" panose="02020603050405020304" pitchFamily="18" charset="0"/>
                <a:cs typeface="Times New Roman" panose="02020603050405020304" pitchFamily="18" charset="0"/>
              </a:rPr>
              <a:t>apnea					 </a:t>
            </a:r>
            <a:r>
              <a:rPr lang="en-US" altLang="en-US" sz="3200" dirty="0" smtClean="0">
                <a:latin typeface="Times New Roman" panose="02020603050405020304" pitchFamily="18" charset="0"/>
                <a:cs typeface="Times New Roman" panose="02020603050405020304" pitchFamily="18" charset="0"/>
              </a:rPr>
              <a:t>0.1-0.4</a:t>
            </a:r>
            <a:endParaRPr lang="en-US" altLang="en-US" sz="3200" dirty="0">
              <a:latin typeface="Times New Roman" panose="02020603050405020304" pitchFamily="18" charset="0"/>
              <a:cs typeface="Times New Roman" panose="02020603050405020304" pitchFamily="18" charset="0"/>
            </a:endParaRPr>
          </a:p>
          <a:p>
            <a:pPr>
              <a:lnSpc>
                <a:spcPct val="80000"/>
              </a:lnSpc>
              <a:spcBef>
                <a:spcPct val="25000"/>
              </a:spcBef>
            </a:pPr>
            <a:r>
              <a:rPr lang="en-US" altLang="en-US" sz="3200" dirty="0">
                <a:latin typeface="Times New Roman" panose="02020603050405020304" pitchFamily="18" charset="0"/>
                <a:cs typeface="Times New Roman" panose="02020603050405020304" pitchFamily="18" charset="0"/>
              </a:rPr>
              <a:t>mortality				          </a:t>
            </a:r>
            <a:r>
              <a:rPr lang="en-US" altLang="en-US" sz="3200" dirty="0" smtClean="0">
                <a:latin typeface="Times New Roman" panose="02020603050405020304" pitchFamily="18" charset="0"/>
                <a:cs typeface="Times New Roman" panose="02020603050405020304" pitchFamily="18" charset="0"/>
              </a:rPr>
              <a:t>0.005-0.02</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8403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738" y="215656"/>
            <a:ext cx="10515600" cy="1325563"/>
          </a:xfrm>
        </p:spPr>
        <p:txBody>
          <a:bodyPr/>
          <a:lstStyle/>
          <a:p>
            <a:r>
              <a:rPr lang="en-US" dirty="0" smtClean="0">
                <a:latin typeface="Times New Roman" panose="02020603050405020304" pitchFamily="18" charset="0"/>
                <a:cs typeface="Times New Roman" panose="02020603050405020304" pitchFamily="18" charset="0"/>
              </a:rPr>
              <a:t>Pathogenesis</a:t>
            </a:r>
            <a:endParaRPr lang="en-US" dirty="0">
              <a:latin typeface="Times New Roman" panose="02020603050405020304" pitchFamily="18" charset="0"/>
              <a:cs typeface="Times New Roman" panose="02020603050405020304" pitchFamily="18" charset="0"/>
            </a:endParaRPr>
          </a:p>
        </p:txBody>
      </p:sp>
      <p:sp>
        <p:nvSpPr>
          <p:cNvPr id="3" name="Rectangle 2"/>
          <p:cNvSpPr/>
          <p:nvPr/>
        </p:nvSpPr>
        <p:spPr>
          <a:xfrm>
            <a:off x="577361" y="1881678"/>
            <a:ext cx="6096000" cy="3253968"/>
          </a:xfrm>
          <a:prstGeom prst="rect">
            <a:avLst/>
          </a:prstGeom>
        </p:spPr>
        <p:txBody>
          <a:bodyPr>
            <a:spAutoFit/>
          </a:bodyPr>
          <a:lstStyle/>
          <a:p>
            <a:pPr>
              <a:lnSpc>
                <a:spcPct val="70000"/>
              </a:lnSpc>
              <a:spcBef>
                <a:spcPct val="20000"/>
              </a:spcBef>
              <a:buClr>
                <a:schemeClr val="accent2"/>
              </a:buClr>
              <a:buSzPct val="75000"/>
              <a:buFontTx/>
              <a:buChar char="•"/>
            </a:pPr>
            <a:r>
              <a:rPr lang="en-US" altLang="en-US" sz="3200" dirty="0">
                <a:latin typeface="Times New Roman" panose="02020603050405020304" pitchFamily="18" charset="0"/>
                <a:cs typeface="Times New Roman" panose="02020603050405020304" pitchFamily="18" charset="0"/>
              </a:rPr>
              <a:t>necrosis of respiratory epithelium</a:t>
            </a:r>
          </a:p>
          <a:p>
            <a:pPr>
              <a:lnSpc>
                <a:spcPct val="70000"/>
              </a:lnSpc>
              <a:spcBef>
                <a:spcPct val="20000"/>
              </a:spcBef>
              <a:buClr>
                <a:schemeClr val="accent2"/>
              </a:buClr>
              <a:buSzPct val="75000"/>
              <a:buFontTx/>
              <a:buChar char="•"/>
            </a:pPr>
            <a:r>
              <a:rPr lang="en-US" altLang="en-US" sz="3200" dirty="0">
                <a:latin typeface="Times New Roman" panose="02020603050405020304" pitchFamily="18" charset="0"/>
                <a:cs typeface="Times New Roman" panose="02020603050405020304" pitchFamily="18" charset="0"/>
              </a:rPr>
              <a:t>regeneration of non-ciliated epithelial cells</a:t>
            </a:r>
          </a:p>
          <a:p>
            <a:pPr>
              <a:lnSpc>
                <a:spcPct val="70000"/>
              </a:lnSpc>
              <a:spcBef>
                <a:spcPct val="20000"/>
              </a:spcBef>
              <a:buClr>
                <a:schemeClr val="accent2"/>
              </a:buClr>
              <a:buSzPct val="75000"/>
              <a:buFontTx/>
              <a:buChar char="•"/>
            </a:pPr>
            <a:r>
              <a:rPr lang="en-US" altLang="en-US" sz="3200" dirty="0">
                <a:latin typeface="Times New Roman" panose="02020603050405020304" pitchFamily="18" charset="0"/>
                <a:cs typeface="Times New Roman" panose="02020603050405020304" pitchFamily="18" charset="0"/>
              </a:rPr>
              <a:t>obstruction of airway by intraluminal secretions</a:t>
            </a:r>
          </a:p>
          <a:p>
            <a:pPr>
              <a:lnSpc>
                <a:spcPct val="70000"/>
              </a:lnSpc>
              <a:spcBef>
                <a:spcPct val="20000"/>
              </a:spcBef>
              <a:buClr>
                <a:schemeClr val="accent2"/>
              </a:buClr>
              <a:buSzPct val="75000"/>
              <a:buFontTx/>
              <a:buChar char="•"/>
            </a:pPr>
            <a:r>
              <a:rPr lang="en-US" altLang="en-US" sz="3200" dirty="0">
                <a:latin typeface="Times New Roman" panose="02020603050405020304" pitchFamily="18" charset="0"/>
                <a:cs typeface="Times New Roman" panose="02020603050405020304" pitchFamily="18" charset="0"/>
              </a:rPr>
              <a:t>lymphocytic </a:t>
            </a:r>
            <a:r>
              <a:rPr lang="en-US" altLang="en-US" sz="3200" dirty="0" err="1">
                <a:latin typeface="Times New Roman" panose="02020603050405020304" pitchFamily="18" charset="0"/>
                <a:cs typeface="Times New Roman" panose="02020603050405020304" pitchFamily="18" charset="0"/>
              </a:rPr>
              <a:t>peribronchiolar</a:t>
            </a:r>
            <a:r>
              <a:rPr lang="en-US" altLang="en-US" sz="3200" dirty="0">
                <a:latin typeface="Times New Roman" panose="02020603050405020304" pitchFamily="18" charset="0"/>
                <a:cs typeface="Times New Roman" panose="02020603050405020304" pitchFamily="18" charset="0"/>
              </a:rPr>
              <a:t> infiltrate</a:t>
            </a:r>
          </a:p>
          <a:p>
            <a:pPr>
              <a:lnSpc>
                <a:spcPct val="70000"/>
              </a:lnSpc>
              <a:spcBef>
                <a:spcPct val="20000"/>
              </a:spcBef>
              <a:buClr>
                <a:schemeClr val="accent2"/>
              </a:buClr>
              <a:buSzPct val="75000"/>
              <a:buFontTx/>
              <a:buChar char="•"/>
            </a:pPr>
            <a:r>
              <a:rPr lang="en-US" altLang="en-US" sz="3200" dirty="0">
                <a:latin typeface="Times New Roman" panose="02020603050405020304" pitchFamily="18" charset="0"/>
                <a:cs typeface="Times New Roman" panose="02020603050405020304" pitchFamily="18" charset="0"/>
              </a:rPr>
              <a:t>submucosal &amp; interstitial edema</a:t>
            </a:r>
          </a:p>
        </p:txBody>
      </p:sp>
      <p:pic>
        <p:nvPicPr>
          <p:cNvPr id="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9515" y="689262"/>
            <a:ext cx="4013200" cy="5638800"/>
          </a:xfrm>
          <a:prstGeom prst="rect">
            <a:avLst/>
          </a:prstGeom>
          <a:solidFill>
            <a:srgbClr val="000000"/>
          </a:solidFill>
          <a:ln>
            <a:noFill/>
          </a:ln>
          <a:effectLst>
            <a:outerShdw dist="107763" dir="2700000" algn="ctr" rotWithShape="0">
              <a:srgbClr val="000000"/>
            </a:outerShdw>
          </a:effectLst>
          <a:extLst>
            <a:ext uri="{91240B29-F687-4F45-9708-019B960494DF}">
              <a14:hiddenLine xmlns:a14="http://schemas.microsoft.com/office/drawing/2010/main" w="50800">
                <a:solidFill>
                  <a:schemeClr val="tx1"/>
                </a:solidFill>
                <a:miter lim="800000"/>
                <a:headEnd/>
                <a:tailEnd/>
              </a14:hiddenLine>
            </a:ext>
          </a:extLst>
        </p:spPr>
      </p:pic>
    </p:spTree>
    <p:extLst>
      <p:ext uri="{BB962C8B-B14F-4D97-AF65-F5344CB8AC3E}">
        <p14:creationId xmlns:p14="http://schemas.microsoft.com/office/powerpoint/2010/main" val="10019404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Clinical manifestations</a:t>
            </a:r>
            <a:endParaRPr lang="en-US" dirty="0">
              <a:latin typeface="Times New Roman" panose="02020603050405020304" pitchFamily="18" charset="0"/>
              <a:cs typeface="Times New Roman" panose="02020603050405020304" pitchFamily="18" charset="0"/>
            </a:endParaRPr>
          </a:p>
        </p:txBody>
      </p:sp>
      <p:sp>
        <p:nvSpPr>
          <p:cNvPr id="3" name="Rectangle 2"/>
          <p:cNvSpPr/>
          <p:nvPr/>
        </p:nvSpPr>
        <p:spPr>
          <a:xfrm>
            <a:off x="1227991" y="1316477"/>
            <a:ext cx="9437077" cy="4524315"/>
          </a:xfrm>
          <a:prstGeom prst="rect">
            <a:avLst/>
          </a:prstGeom>
        </p:spPr>
        <p:txBody>
          <a:bodyPr wrap="square">
            <a:spAutoFit/>
          </a:bodyPr>
          <a:lstStyle/>
          <a:p>
            <a:pPr marL="571500" indent="-571500">
              <a:buFont typeface="Arial" panose="020B0604020202020204" pitchFamily="34" charset="0"/>
              <a:buChar char="•"/>
            </a:pPr>
            <a:r>
              <a:rPr lang="en-US" altLang="en-US" sz="3600" dirty="0">
                <a:latin typeface="Times New Roman" panose="02020603050405020304" pitchFamily="18" charset="0"/>
                <a:cs typeface="Times New Roman" panose="02020603050405020304" pitchFamily="18" charset="0"/>
              </a:rPr>
              <a:t>profuse rhinorrhea, followed by cough</a:t>
            </a:r>
          </a:p>
          <a:p>
            <a:pPr marL="571500" indent="-571500">
              <a:buFont typeface="Arial" panose="020B0604020202020204" pitchFamily="34" charset="0"/>
              <a:buChar char="•"/>
            </a:pPr>
            <a:r>
              <a:rPr lang="en-US" altLang="en-US" sz="3600" dirty="0">
                <a:latin typeface="Times New Roman" panose="02020603050405020304" pitchFamily="18" charset="0"/>
                <a:cs typeface="Times New Roman" panose="02020603050405020304" pitchFamily="18" charset="0"/>
              </a:rPr>
              <a:t>reduced feeding </a:t>
            </a:r>
          </a:p>
          <a:p>
            <a:pPr marL="571500" indent="-571500">
              <a:buFont typeface="Arial" panose="020B0604020202020204" pitchFamily="34" charset="0"/>
              <a:buChar char="•"/>
            </a:pPr>
            <a:r>
              <a:rPr lang="en-US" altLang="en-US" sz="3600" dirty="0">
                <a:latin typeface="Times New Roman" panose="02020603050405020304" pitchFamily="18" charset="0"/>
                <a:cs typeface="Times New Roman" panose="02020603050405020304" pitchFamily="18" charset="0"/>
              </a:rPr>
              <a:t>fever is low grade or absent</a:t>
            </a:r>
          </a:p>
          <a:p>
            <a:pPr marL="571500" indent="-571500">
              <a:buFont typeface="Arial" panose="020B0604020202020204" pitchFamily="34" charset="0"/>
              <a:buChar char="•"/>
            </a:pPr>
            <a:r>
              <a:rPr lang="en-US" altLang="en-US" sz="3600" dirty="0">
                <a:latin typeface="Times New Roman" panose="02020603050405020304" pitchFamily="18" charset="0"/>
                <a:cs typeface="Times New Roman" panose="02020603050405020304" pitchFamily="18" charset="0"/>
              </a:rPr>
              <a:t>tachypnea</a:t>
            </a:r>
          </a:p>
          <a:p>
            <a:pPr marL="571500" indent="-571500">
              <a:buFont typeface="Arial" panose="020B0604020202020204" pitchFamily="34" charset="0"/>
              <a:buChar char="•"/>
            </a:pPr>
            <a:r>
              <a:rPr lang="en-US" altLang="en-US" sz="3600" dirty="0">
                <a:latin typeface="Times New Roman" panose="02020603050405020304" pitchFamily="18" charset="0"/>
                <a:cs typeface="Times New Roman" panose="02020603050405020304" pitchFamily="18" charset="0"/>
              </a:rPr>
              <a:t>± cyanosis</a:t>
            </a:r>
          </a:p>
          <a:p>
            <a:pPr marL="571500" indent="-571500">
              <a:buFont typeface="Arial" panose="020B0604020202020204" pitchFamily="34" charset="0"/>
              <a:buChar char="•"/>
            </a:pPr>
            <a:r>
              <a:rPr lang="en-US" altLang="en-US" sz="3600" dirty="0">
                <a:latin typeface="Times New Roman" panose="02020603050405020304" pitchFamily="18" charset="0"/>
                <a:cs typeface="Times New Roman" panose="02020603050405020304" pitchFamily="18" charset="0"/>
              </a:rPr>
              <a:t>retractions</a:t>
            </a:r>
          </a:p>
          <a:p>
            <a:pPr marL="571500" indent="-571500">
              <a:buFont typeface="Arial" panose="020B0604020202020204" pitchFamily="34" charset="0"/>
              <a:buChar char="•"/>
            </a:pPr>
            <a:r>
              <a:rPr lang="en-US" altLang="en-US" sz="3600" dirty="0">
                <a:latin typeface="Times New Roman" panose="02020603050405020304" pitchFamily="18" charset="0"/>
                <a:cs typeface="Times New Roman" panose="02020603050405020304" pitchFamily="18" charset="0"/>
              </a:rPr>
              <a:t>expiratory wheeze</a:t>
            </a:r>
          </a:p>
          <a:p>
            <a:pPr marL="571500" indent="-571500">
              <a:buFont typeface="Arial" panose="020B0604020202020204" pitchFamily="34" charset="0"/>
              <a:buChar char="•"/>
            </a:pPr>
            <a:r>
              <a:rPr lang="en-US" altLang="en-US" sz="3600" dirty="0">
                <a:latin typeface="Times New Roman" panose="02020603050405020304" pitchFamily="18" charset="0"/>
                <a:cs typeface="Times New Roman" panose="02020603050405020304" pitchFamily="18" charset="0"/>
              </a:rPr>
              <a:t>inspiratory crackles</a:t>
            </a:r>
          </a:p>
        </p:txBody>
      </p:sp>
    </p:spTree>
    <p:extLst>
      <p:ext uri="{BB962C8B-B14F-4D97-AF65-F5344CB8AC3E}">
        <p14:creationId xmlns:p14="http://schemas.microsoft.com/office/powerpoint/2010/main" val="2974828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039" y="180487"/>
            <a:ext cx="10515600" cy="786668"/>
          </a:xfrm>
        </p:spPr>
        <p:txBody>
          <a:bodyPr/>
          <a:lstStyle/>
          <a:p>
            <a:r>
              <a:rPr lang="en-US" dirty="0" smtClean="0">
                <a:latin typeface="Times New Roman" panose="02020603050405020304" pitchFamily="18" charset="0"/>
                <a:cs typeface="Times New Roman" panose="02020603050405020304" pitchFamily="18" charset="0"/>
              </a:rPr>
              <a:t>Treatment</a:t>
            </a:r>
            <a:endParaRPr lang="en-US" dirty="0">
              <a:latin typeface="Times New Roman" panose="02020603050405020304" pitchFamily="18" charset="0"/>
              <a:cs typeface="Times New Roman" panose="02020603050405020304" pitchFamily="18" charset="0"/>
            </a:endParaRPr>
          </a:p>
        </p:txBody>
      </p:sp>
      <p:sp>
        <p:nvSpPr>
          <p:cNvPr id="3" name="Rectangle 2"/>
          <p:cNvSpPr/>
          <p:nvPr/>
        </p:nvSpPr>
        <p:spPr>
          <a:xfrm>
            <a:off x="1650023" y="714244"/>
            <a:ext cx="9516208" cy="6186309"/>
          </a:xfrm>
          <a:prstGeom prst="rect">
            <a:avLst/>
          </a:prstGeom>
        </p:spPr>
        <p:txBody>
          <a:bodyPr wrap="square">
            <a:spAutoFit/>
          </a:bodyPr>
          <a:lstStyle/>
          <a:p>
            <a:pPr marL="571500" indent="-571500">
              <a:buFont typeface="Arial" panose="020B0604020202020204" pitchFamily="34" charset="0"/>
              <a:buChar char="•"/>
            </a:pPr>
            <a:r>
              <a:rPr lang="en-US" altLang="en-US" sz="3600" dirty="0">
                <a:latin typeface="Times New Roman" panose="02020603050405020304" pitchFamily="18" charset="0"/>
                <a:cs typeface="Times New Roman" panose="02020603050405020304" pitchFamily="18" charset="0"/>
              </a:rPr>
              <a:t>Most cases managed without hospitalization</a:t>
            </a:r>
          </a:p>
          <a:p>
            <a:pPr marL="571500" indent="-571500">
              <a:buFont typeface="Arial" panose="020B0604020202020204" pitchFamily="34" charset="0"/>
              <a:buChar char="•"/>
            </a:pPr>
            <a:r>
              <a:rPr lang="en-US" altLang="en-US" sz="3600" dirty="0">
                <a:latin typeface="Times New Roman" panose="02020603050405020304" pitchFamily="18" charset="0"/>
                <a:cs typeface="Times New Roman" panose="02020603050405020304" pitchFamily="18" charset="0"/>
              </a:rPr>
              <a:t>hydration</a:t>
            </a:r>
          </a:p>
          <a:p>
            <a:pPr marL="571500" indent="-571500">
              <a:buFont typeface="Arial" panose="020B0604020202020204" pitchFamily="34" charset="0"/>
              <a:buChar char="•"/>
            </a:pPr>
            <a:r>
              <a:rPr lang="en-US" altLang="en-US" sz="3600" dirty="0">
                <a:latin typeface="Times New Roman" panose="02020603050405020304" pitchFamily="18" charset="0"/>
                <a:cs typeface="Times New Roman" panose="02020603050405020304" pitchFamily="18" charset="0"/>
              </a:rPr>
              <a:t>oxygen as necessary</a:t>
            </a:r>
          </a:p>
          <a:p>
            <a:pPr marL="1028700" lvl="1" indent="-571500">
              <a:buFont typeface="Wingdings" panose="05000000000000000000" pitchFamily="2" charset="2"/>
              <a:buChar char="Ø"/>
            </a:pPr>
            <a:r>
              <a:rPr lang="en-US" altLang="en-US" sz="3600" dirty="0" smtClean="0">
                <a:latin typeface="Times New Roman" panose="02020603050405020304" pitchFamily="18" charset="0"/>
                <a:cs typeface="Times New Roman" panose="02020603050405020304" pitchFamily="18" charset="0"/>
              </a:rPr>
              <a:t>Bronchodilators- not effective</a:t>
            </a:r>
            <a:endParaRPr lang="en-US" altLang="en-US" sz="3600" dirty="0">
              <a:latin typeface="Times New Roman" panose="02020603050405020304" pitchFamily="18" charset="0"/>
              <a:cs typeface="Times New Roman" panose="02020603050405020304" pitchFamily="18" charset="0"/>
            </a:endParaRPr>
          </a:p>
          <a:p>
            <a:pPr marL="1028700" lvl="1" indent="-571500">
              <a:buFont typeface="Wingdings" panose="05000000000000000000" pitchFamily="2" charset="2"/>
              <a:buChar char="Ø"/>
            </a:pPr>
            <a:r>
              <a:rPr lang="en-US" altLang="en-US" sz="3600" dirty="0" smtClean="0">
                <a:latin typeface="Times New Roman" panose="02020603050405020304" pitchFamily="18" charset="0"/>
                <a:cs typeface="Times New Roman" panose="02020603050405020304" pitchFamily="18" charset="0"/>
              </a:rPr>
              <a:t>Steroids- not effective</a:t>
            </a:r>
            <a:endParaRPr lang="en-US" altLang="en-US" sz="3600" dirty="0">
              <a:latin typeface="Times New Roman" panose="02020603050405020304" pitchFamily="18" charset="0"/>
              <a:cs typeface="Times New Roman" panose="02020603050405020304" pitchFamily="18" charset="0"/>
            </a:endParaRPr>
          </a:p>
          <a:p>
            <a:pPr marL="1028700" lvl="1" indent="-571500">
              <a:buFont typeface="Wingdings" panose="05000000000000000000" pitchFamily="2" charset="2"/>
              <a:buChar char="Ø"/>
            </a:pPr>
            <a:r>
              <a:rPr lang="en-US" altLang="en-US" sz="3600" dirty="0" smtClean="0">
                <a:latin typeface="Times New Roman" panose="02020603050405020304" pitchFamily="18" charset="0"/>
                <a:cs typeface="Times New Roman" panose="02020603050405020304" pitchFamily="18" charset="0"/>
              </a:rPr>
              <a:t>Ribavirin- not effective</a:t>
            </a:r>
          </a:p>
          <a:p>
            <a:pPr marL="1028700" lvl="1" indent="-571500">
              <a:buFont typeface="Wingdings" panose="05000000000000000000" pitchFamily="2" charset="2"/>
              <a:buChar char="Ø"/>
            </a:pPr>
            <a:r>
              <a:rPr lang="en-US" altLang="en-US" sz="3600" dirty="0" smtClean="0">
                <a:latin typeface="Times New Roman" panose="02020603050405020304" pitchFamily="18" charset="0"/>
                <a:cs typeface="Times New Roman" panose="02020603050405020304" pitchFamily="18" charset="0"/>
              </a:rPr>
              <a:t>Nebulized hypertonic saline- shown to not be useful in a recent multicenter randomized controlled trial </a:t>
            </a:r>
            <a:r>
              <a:rPr lang="en-US" altLang="en-US" sz="2400" dirty="0" smtClean="0">
                <a:solidFill>
                  <a:srgbClr val="CC66FF"/>
                </a:solidFill>
                <a:latin typeface="Times New Roman" panose="02020603050405020304" pitchFamily="18" charset="0"/>
                <a:cs typeface="Times New Roman" panose="02020603050405020304" pitchFamily="18" charset="0"/>
              </a:rPr>
              <a:t>(</a:t>
            </a:r>
            <a:r>
              <a:rPr lang="en-US" altLang="en-US" sz="2400" dirty="0" err="1" smtClean="0">
                <a:solidFill>
                  <a:srgbClr val="CC66FF"/>
                </a:solidFill>
                <a:latin typeface="Times New Roman" panose="02020603050405020304" pitchFamily="18" charset="0"/>
                <a:cs typeface="Times New Roman" panose="02020603050405020304" pitchFamily="18" charset="0"/>
              </a:rPr>
              <a:t>Morikawa</a:t>
            </a:r>
            <a:r>
              <a:rPr lang="en-US" altLang="en-US" sz="2400" dirty="0">
                <a:solidFill>
                  <a:srgbClr val="CC66FF"/>
                </a:solidFill>
                <a:latin typeface="Times New Roman" panose="02020603050405020304" pitchFamily="18" charset="0"/>
                <a:cs typeface="Times New Roman" panose="02020603050405020304" pitchFamily="18" charset="0"/>
              </a:rPr>
              <a:t> Y, et al: Nebulized hypertonic saline in infants hospitalized with moderately severe bronchiolitis due to RSV infection: A multicenter randomized controlled trial</a:t>
            </a:r>
            <a:r>
              <a:rPr lang="en-US" altLang="en-US" sz="2400" dirty="0" smtClean="0">
                <a:solidFill>
                  <a:srgbClr val="CC66FF"/>
                </a:solidFill>
                <a:latin typeface="Times New Roman" panose="02020603050405020304" pitchFamily="18" charset="0"/>
                <a:cs typeface="Times New Roman" panose="02020603050405020304" pitchFamily="18" charset="0"/>
              </a:rPr>
              <a:t>. </a:t>
            </a:r>
            <a:r>
              <a:rPr lang="en-US" altLang="en-US" sz="2400" dirty="0" err="1" smtClean="0">
                <a:solidFill>
                  <a:srgbClr val="CC66FF"/>
                </a:solidFill>
                <a:latin typeface="Times New Roman" panose="02020603050405020304" pitchFamily="18" charset="0"/>
                <a:cs typeface="Times New Roman" panose="02020603050405020304" pitchFamily="18" charset="0"/>
              </a:rPr>
              <a:t>Pediatr</a:t>
            </a:r>
            <a:r>
              <a:rPr lang="en-US" altLang="en-US" sz="2400" dirty="0" smtClean="0">
                <a:solidFill>
                  <a:srgbClr val="CC66FF"/>
                </a:solidFill>
                <a:latin typeface="Times New Roman" panose="02020603050405020304" pitchFamily="18" charset="0"/>
                <a:cs typeface="Times New Roman" panose="02020603050405020304" pitchFamily="18" charset="0"/>
              </a:rPr>
              <a:t> </a:t>
            </a:r>
            <a:r>
              <a:rPr lang="en-US" altLang="en-US" sz="2400" dirty="0" err="1" smtClean="0">
                <a:solidFill>
                  <a:srgbClr val="CC66FF"/>
                </a:solidFill>
                <a:latin typeface="Times New Roman" panose="02020603050405020304" pitchFamily="18" charset="0"/>
                <a:cs typeface="Times New Roman" panose="02020603050405020304" pitchFamily="18" charset="0"/>
              </a:rPr>
              <a:t>Pulmonol</a:t>
            </a:r>
            <a:r>
              <a:rPr lang="en-US" altLang="en-US" sz="2400" dirty="0" smtClean="0">
                <a:solidFill>
                  <a:srgbClr val="CC66FF"/>
                </a:solidFill>
                <a:latin typeface="Times New Roman" panose="02020603050405020304" pitchFamily="18" charset="0"/>
                <a:cs typeface="Times New Roman" panose="02020603050405020304" pitchFamily="18" charset="0"/>
              </a:rPr>
              <a:t> 2018;53:358-365)</a:t>
            </a:r>
            <a:endParaRPr lang="en-US"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6764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454" y="74980"/>
            <a:ext cx="10515600" cy="821836"/>
          </a:xfrm>
        </p:spPr>
        <p:txBody>
          <a:bodyPr/>
          <a:lstStyle/>
          <a:p>
            <a:r>
              <a:rPr lang="en-US" dirty="0" smtClean="0">
                <a:latin typeface="Times New Roman" panose="02020603050405020304" pitchFamily="18" charset="0"/>
                <a:cs typeface="Times New Roman" panose="02020603050405020304" pitchFamily="18" charset="0"/>
              </a:rPr>
              <a:t>Laboratory surveillance</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569651" y="0"/>
            <a:ext cx="5200580" cy="6858000"/>
          </a:xfrm>
          <a:prstGeom prst="rect">
            <a:avLst/>
          </a:prstGeom>
        </p:spPr>
      </p:pic>
      <p:pic>
        <p:nvPicPr>
          <p:cNvPr id="6" name="Picture 5"/>
          <p:cNvPicPr>
            <a:picLocks noChangeAspect="1"/>
          </p:cNvPicPr>
          <p:nvPr/>
        </p:nvPicPr>
        <p:blipFill>
          <a:blip r:embed="rId3"/>
          <a:stretch>
            <a:fillRect/>
          </a:stretch>
        </p:blipFill>
        <p:spPr>
          <a:xfrm>
            <a:off x="898187" y="896816"/>
            <a:ext cx="4481210" cy="5708638"/>
          </a:xfrm>
          <a:prstGeom prst="rect">
            <a:avLst/>
          </a:prstGeom>
        </p:spPr>
      </p:pic>
    </p:spTree>
    <p:extLst>
      <p:ext uri="{BB962C8B-B14F-4D97-AF65-F5344CB8AC3E}">
        <p14:creationId xmlns:p14="http://schemas.microsoft.com/office/powerpoint/2010/main" val="212453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0203" y="673330"/>
            <a:ext cx="10947861" cy="4955203"/>
          </a:xfrm>
          <a:prstGeom prst="rect">
            <a:avLst/>
          </a:prstGeom>
        </p:spPr>
        <p:txBody>
          <a:bodyPr wrap="square">
            <a:spAutoFit/>
          </a:bodyPr>
          <a:lstStyle/>
          <a:p>
            <a:pPr algn="ctr"/>
            <a:r>
              <a:rPr lang="en-US" b="1" dirty="0" smtClean="0">
                <a:solidFill>
                  <a:srgbClr val="DE1248"/>
                </a:solidFill>
                <a:latin typeface="Arial" panose="020B0604020202020204" pitchFamily="34" charset="0"/>
              </a:rPr>
              <a:t>Claiming credit</a:t>
            </a:r>
          </a:p>
          <a:p>
            <a:pPr algn="ctr"/>
            <a:endParaRPr lang="en-US" dirty="0"/>
          </a:p>
          <a:p>
            <a:r>
              <a:rPr lang="en-US" dirty="0" smtClean="0">
                <a:solidFill>
                  <a:srgbClr val="000000"/>
                </a:solidFill>
                <a:latin typeface="Arial" panose="020B0604020202020204" pitchFamily="34" charset="0"/>
              </a:rPr>
              <a:t>Follow </a:t>
            </a:r>
            <a:r>
              <a:rPr lang="en-US" dirty="0">
                <a:solidFill>
                  <a:srgbClr val="000000"/>
                </a:solidFill>
                <a:latin typeface="Arial" panose="020B0604020202020204" pitchFamily="34" charset="0"/>
              </a:rPr>
              <a:t>the instructions below, and contact us at projectecho@surgery.wisc.edu with any questions. </a:t>
            </a:r>
            <a:endParaRPr lang="en-US" dirty="0"/>
          </a:p>
          <a:p>
            <a:r>
              <a:rPr lang="en-US" dirty="0"/>
              <a:t/>
            </a:r>
            <a:br>
              <a:rPr lang="en-US" dirty="0"/>
            </a:br>
            <a:endParaRPr lang="en-US" dirty="0"/>
          </a:p>
          <a:p>
            <a:r>
              <a:rPr lang="en-US" dirty="0">
                <a:solidFill>
                  <a:srgbClr val="000000"/>
                </a:solidFill>
                <a:latin typeface="Arial" panose="020B0604020202020204" pitchFamily="34" charset="0"/>
              </a:rPr>
              <a:t>1. </a:t>
            </a:r>
            <a:r>
              <a:rPr lang="en-US" dirty="0">
                <a:latin typeface="Arial" panose="020B0604020202020204" pitchFamily="34" charset="0"/>
              </a:rPr>
              <a:t>Create account with the UW Interprofessional Continuing Education Partnership</a:t>
            </a:r>
            <a:r>
              <a:rPr lang="en-US" dirty="0"/>
              <a:t> </a:t>
            </a:r>
            <a:endParaRPr lang="en-US" dirty="0" smtClean="0"/>
          </a:p>
          <a:p>
            <a:pPr algn="ctr"/>
            <a:r>
              <a:rPr lang="en-US" dirty="0" smtClean="0">
                <a:hlinkClick r:id="rId2"/>
              </a:rPr>
              <a:t>https</a:t>
            </a:r>
            <a:r>
              <a:rPr lang="en-US" dirty="0">
                <a:hlinkClick r:id="rId2"/>
              </a:rPr>
              <a:t>://</a:t>
            </a:r>
            <a:r>
              <a:rPr lang="en-US" dirty="0" smtClean="0">
                <a:hlinkClick r:id="rId2"/>
              </a:rPr>
              <a:t>ce.icep.wisc.edu</a:t>
            </a:r>
            <a:r>
              <a:rPr lang="en-US" dirty="0" smtClean="0"/>
              <a:t> </a:t>
            </a:r>
          </a:p>
          <a:p>
            <a:pPr algn="ctr"/>
            <a:endParaRPr lang="en-US" dirty="0"/>
          </a:p>
          <a:p>
            <a:r>
              <a:rPr lang="en-US" dirty="0">
                <a:solidFill>
                  <a:srgbClr val="000000"/>
                </a:solidFill>
                <a:latin typeface="Arial" panose="020B0604020202020204" pitchFamily="34" charset="0"/>
              </a:rPr>
              <a:t>2. During the live presentation, and in the follow-up email, you will be provided a code. Text that code to a number we provide you, using a cell phone associated with your account. </a:t>
            </a:r>
            <a:endParaRPr lang="en-US" dirty="0" smtClean="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pPr algn="ctr"/>
            <a:r>
              <a:rPr lang="en-US" sz="2800" dirty="0">
                <a:solidFill>
                  <a:srgbClr val="000000"/>
                </a:solidFill>
                <a:latin typeface="Arial" panose="020B0604020202020204" pitchFamily="34" charset="0"/>
              </a:rPr>
              <a:t>Text </a:t>
            </a:r>
            <a:r>
              <a:rPr lang="en-US" sz="2800" b="1" dirty="0"/>
              <a:t>JODDUM </a:t>
            </a:r>
            <a:r>
              <a:rPr lang="en-US" sz="2800" dirty="0" smtClean="0">
                <a:solidFill>
                  <a:srgbClr val="000000"/>
                </a:solidFill>
                <a:latin typeface="Arial" panose="020B0604020202020204" pitchFamily="34" charset="0"/>
              </a:rPr>
              <a:t>to 608-260-7097 </a:t>
            </a:r>
          </a:p>
          <a:p>
            <a:pPr algn="ctr"/>
            <a:r>
              <a:rPr lang="en-US" dirty="0" smtClean="0">
                <a:solidFill>
                  <a:srgbClr val="C00000"/>
                </a:solidFill>
                <a:latin typeface="Arial" panose="020B0604020202020204" pitchFamily="34" charset="0"/>
              </a:rPr>
              <a:t>(save this number as </a:t>
            </a:r>
            <a:r>
              <a:rPr lang="en-US" b="1" dirty="0" smtClean="0">
                <a:solidFill>
                  <a:srgbClr val="C00000"/>
                </a:solidFill>
                <a:latin typeface="Arial" panose="020B0604020202020204" pitchFamily="34" charset="0"/>
              </a:rPr>
              <a:t>ECHO Credit</a:t>
            </a:r>
            <a:r>
              <a:rPr lang="en-US" dirty="0" smtClean="0">
                <a:solidFill>
                  <a:srgbClr val="C00000"/>
                </a:solidFill>
                <a:latin typeface="Arial" panose="020B0604020202020204" pitchFamily="34" charset="0"/>
              </a:rPr>
              <a:t>, it will never change)</a:t>
            </a:r>
          </a:p>
          <a:p>
            <a:endParaRPr lang="en-US" dirty="0"/>
          </a:p>
          <a:p>
            <a:r>
              <a:rPr lang="en-US" dirty="0">
                <a:solidFill>
                  <a:srgbClr val="000000"/>
                </a:solidFill>
                <a:latin typeface="Arial" panose="020B0604020202020204" pitchFamily="34" charset="0"/>
              </a:rPr>
              <a:t>3. </a:t>
            </a:r>
            <a:r>
              <a:rPr lang="en-US" dirty="0" smtClean="0">
                <a:solidFill>
                  <a:srgbClr val="000000"/>
                </a:solidFill>
                <a:latin typeface="Arial" panose="020B0604020202020204" pitchFamily="34" charset="0"/>
              </a:rPr>
              <a:t>All done!! Log onto ICEP to view or print your credit letter.</a:t>
            </a:r>
          </a:p>
          <a:p>
            <a:endParaRPr lang="en-US" dirty="0" smtClean="0">
              <a:solidFill>
                <a:srgbClr val="000000"/>
              </a:solidFill>
              <a:latin typeface="Arial" panose="020B0604020202020204" pitchFamily="34" charset="0"/>
            </a:endParaRPr>
          </a:p>
          <a:p>
            <a:endParaRPr lang="en-US" dirty="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333867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84" y="189278"/>
            <a:ext cx="10515600" cy="777875"/>
          </a:xfrm>
        </p:spPr>
        <p:txBody>
          <a:bodyPr/>
          <a:lstStyle/>
          <a:p>
            <a:r>
              <a:rPr lang="en-US" dirty="0" smtClean="0">
                <a:latin typeface="Times New Roman" panose="02020603050405020304" pitchFamily="18" charset="0"/>
                <a:cs typeface="Times New Roman" panose="02020603050405020304" pitchFamily="18" charset="0"/>
              </a:rPr>
              <a:t>Case presentation</a:t>
            </a: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11015" y="967153"/>
            <a:ext cx="11834447" cy="5016758"/>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11 month old with </a:t>
            </a:r>
            <a:r>
              <a:rPr lang="en-US" sz="3200" dirty="0" err="1" smtClean="0">
                <a:latin typeface="Times New Roman" panose="02020603050405020304" pitchFamily="18" charset="0"/>
                <a:cs typeface="Times New Roman" panose="02020603050405020304" pitchFamily="18" charset="0"/>
              </a:rPr>
              <a:t>hypotonia</a:t>
            </a:r>
            <a:r>
              <a:rPr lang="en-US" sz="3200" dirty="0" smtClean="0">
                <a:latin typeface="Times New Roman" panose="02020603050405020304" pitchFamily="18" charset="0"/>
                <a:cs typeface="Times New Roman" panose="02020603050405020304" pitchFamily="18" charset="0"/>
              </a:rPr>
              <a:t>, weak cough, developmental delay presented with cough and rapid breathing</a:t>
            </a:r>
          </a:p>
          <a:p>
            <a:pPr marL="457200"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PMH pertinent for a previous episode of </a:t>
            </a:r>
            <a:r>
              <a:rPr lang="en-US" sz="3200" dirty="0" smtClean="0">
                <a:solidFill>
                  <a:srgbClr val="FF0000"/>
                </a:solidFill>
                <a:latin typeface="Times New Roman" panose="02020603050405020304" pitchFamily="18" charset="0"/>
                <a:cs typeface="Times New Roman" panose="02020603050405020304" pitchFamily="18" charset="0"/>
              </a:rPr>
              <a:t>rhinovirus</a:t>
            </a:r>
            <a:r>
              <a:rPr lang="en-US" sz="3200" dirty="0" smtClean="0">
                <a:latin typeface="Times New Roman" panose="02020603050405020304" pitchFamily="18" charset="0"/>
                <a:cs typeface="Times New Roman" panose="02020603050405020304" pitchFamily="18" charset="0"/>
              </a:rPr>
              <a:t> with superimposed pneumonia, requiring intubation</a:t>
            </a:r>
          </a:p>
          <a:p>
            <a:pPr marL="457200"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Vitals: temp: 37.5; heart rate: 174 bpm; respiratory rate: 63 breaths/min</a:t>
            </a:r>
          </a:p>
          <a:p>
            <a:pPr marL="457200"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Exam: pertinent for tachypnea, belly breathing and on auscultation of the lungs, crackles</a:t>
            </a:r>
          </a:p>
          <a:p>
            <a:pPr marL="457200"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SpO</a:t>
            </a:r>
            <a:r>
              <a:rPr lang="en-US" sz="3200" baseline="-25000" dirty="0" smtClean="0">
                <a:latin typeface="Times New Roman" panose="02020603050405020304" pitchFamily="18" charset="0"/>
                <a:cs typeface="Times New Roman" panose="02020603050405020304" pitchFamily="18" charset="0"/>
              </a:rPr>
              <a:t>2</a:t>
            </a:r>
            <a:r>
              <a:rPr lang="en-US" sz="3200" dirty="0" smtClean="0">
                <a:latin typeface="Times New Roman" panose="02020603050405020304" pitchFamily="18" charset="0"/>
                <a:cs typeface="Times New Roman" panose="02020603050405020304" pitchFamily="18" charset="0"/>
              </a:rPr>
              <a:t> on room air: 78%</a:t>
            </a:r>
          </a:p>
          <a:p>
            <a:pPr marL="457200"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Nasal swab: Influenza A and B negative; RSV </a:t>
            </a:r>
            <a:r>
              <a:rPr lang="en-US" sz="3200" dirty="0" smtClean="0">
                <a:solidFill>
                  <a:srgbClr val="FF0000"/>
                </a:solidFill>
                <a:latin typeface="Times New Roman" panose="02020603050405020304" pitchFamily="18" charset="0"/>
                <a:cs typeface="Times New Roman" panose="02020603050405020304" pitchFamily="18" charset="0"/>
              </a:rPr>
              <a:t>positive</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5762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45423" y="494200"/>
            <a:ext cx="6248400" cy="4638675"/>
          </a:xfrm>
          <a:prstGeom prst="rect">
            <a:avLst/>
          </a:prstGeom>
        </p:spPr>
      </p:pic>
      <p:sp>
        <p:nvSpPr>
          <p:cNvPr id="3" name="TextBox 2"/>
          <p:cNvSpPr txBox="1"/>
          <p:nvPr/>
        </p:nvSpPr>
        <p:spPr>
          <a:xfrm>
            <a:off x="2461847" y="6013939"/>
            <a:ext cx="7665304" cy="584775"/>
          </a:xfrm>
          <a:prstGeom prst="rect">
            <a:avLst/>
          </a:prstGeom>
          <a:noFill/>
        </p:spPr>
        <p:txBody>
          <a:bodyPr wrap="none" rtlCol="0">
            <a:spAutoFit/>
          </a:bodyPr>
          <a:lstStyle/>
          <a:p>
            <a:r>
              <a:rPr lang="en-US" sz="3200" dirty="0" smtClean="0">
                <a:latin typeface="Times New Roman" panose="02020603050405020304" pitchFamily="18" charset="0"/>
                <a:cs typeface="Times New Roman" panose="02020603050405020304" pitchFamily="18" charset="0"/>
              </a:rPr>
              <a:t>Venous blood gas: pH 7.31, pCO</a:t>
            </a:r>
            <a:r>
              <a:rPr lang="en-US" sz="3200" baseline="-25000" dirty="0" smtClean="0">
                <a:latin typeface="Times New Roman" panose="02020603050405020304" pitchFamily="18" charset="0"/>
                <a:cs typeface="Times New Roman" panose="02020603050405020304" pitchFamily="18" charset="0"/>
              </a:rPr>
              <a:t>2</a:t>
            </a:r>
            <a:r>
              <a:rPr lang="en-US" sz="3200" dirty="0" smtClean="0">
                <a:latin typeface="Times New Roman" panose="02020603050405020304" pitchFamily="18" charset="0"/>
                <a:cs typeface="Times New Roman" panose="02020603050405020304" pitchFamily="18" charset="0"/>
              </a:rPr>
              <a:t> 45 mmHg</a:t>
            </a:r>
            <a:r>
              <a:rPr lang="en-US" sz="3200" baseline="-250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2742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616" y="224448"/>
            <a:ext cx="10515600" cy="1325563"/>
          </a:xfrm>
        </p:spPr>
        <p:txBody>
          <a:bodyPr/>
          <a:lstStyle/>
          <a:p>
            <a:r>
              <a:rPr lang="en-US" dirty="0" smtClean="0">
                <a:latin typeface="Times New Roman" panose="02020603050405020304" pitchFamily="18" charset="0"/>
                <a:cs typeface="Times New Roman" panose="02020603050405020304" pitchFamily="18" charset="0"/>
              </a:rPr>
              <a:t>Despite </a:t>
            </a:r>
            <a:r>
              <a:rPr lang="en-US" dirty="0" err="1" smtClean="0">
                <a:latin typeface="Times New Roman" panose="02020603050405020304" pitchFamily="18" charset="0"/>
                <a:cs typeface="Times New Roman" panose="02020603050405020304" pitchFamily="18" charset="0"/>
              </a:rPr>
              <a:t>BiPAP</a:t>
            </a:r>
            <a:r>
              <a:rPr lang="en-US" dirty="0" smtClean="0">
                <a:latin typeface="Times New Roman" panose="02020603050405020304" pitchFamily="18" charset="0"/>
                <a:cs typeface="Times New Roman" panose="02020603050405020304" pitchFamily="18" charset="0"/>
              </a:rPr>
              <a:t>, child continued to be </a:t>
            </a:r>
            <a:r>
              <a:rPr lang="en-US" dirty="0" err="1" smtClean="0">
                <a:latin typeface="Times New Roman" panose="02020603050405020304" pitchFamily="18" charset="0"/>
                <a:cs typeface="Times New Roman" panose="02020603050405020304" pitchFamily="18" charset="0"/>
              </a:rPr>
              <a:t>tachypneic</a:t>
            </a:r>
            <a:r>
              <a:rPr lang="en-US" dirty="0" smtClean="0">
                <a:latin typeface="Times New Roman" panose="02020603050405020304" pitchFamily="18" charset="0"/>
                <a:cs typeface="Times New Roman" panose="02020603050405020304" pitchFamily="18" charset="0"/>
              </a:rPr>
              <a:t> and </a:t>
            </a:r>
            <a:r>
              <a:rPr lang="en-US" dirty="0" err="1" smtClean="0">
                <a:latin typeface="Times New Roman" panose="02020603050405020304" pitchFamily="18" charset="0"/>
                <a:cs typeface="Times New Roman" panose="02020603050405020304" pitchFamily="18" charset="0"/>
              </a:rPr>
              <a:t>tachycardic</a:t>
            </a:r>
            <a:r>
              <a:rPr lang="en-US" dirty="0" smtClean="0">
                <a:latin typeface="Times New Roman" panose="02020603050405020304" pitchFamily="18" charset="0"/>
                <a:cs typeface="Times New Roman" panose="02020603050405020304" pitchFamily="18" charset="0"/>
              </a:rPr>
              <a:t>. Intubated</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707664" y="2025894"/>
            <a:ext cx="6600825" cy="4476750"/>
          </a:xfrm>
          <a:prstGeom prst="rect">
            <a:avLst/>
          </a:prstGeom>
        </p:spPr>
      </p:pic>
    </p:spTree>
    <p:extLst>
      <p:ext uri="{BB962C8B-B14F-4D97-AF65-F5344CB8AC3E}">
        <p14:creationId xmlns:p14="http://schemas.microsoft.com/office/powerpoint/2010/main" val="4097677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30" y="162903"/>
            <a:ext cx="10515600" cy="865798"/>
          </a:xfrm>
        </p:spPr>
        <p:txBody>
          <a:bodyPr/>
          <a:lstStyle/>
          <a:p>
            <a:r>
              <a:rPr lang="en-US" dirty="0" smtClean="0">
                <a:latin typeface="Times New Roman" panose="02020603050405020304" pitchFamily="18" charset="0"/>
                <a:cs typeface="Times New Roman" panose="02020603050405020304" pitchFamily="18" charset="0"/>
              </a:rPr>
              <a:t>Respiratory viruses</a:t>
            </a: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17230" y="1028701"/>
            <a:ext cx="5545108" cy="3416320"/>
          </a:xfrm>
          <a:prstGeom prst="rect">
            <a:avLst/>
          </a:prstGeom>
          <a:noFill/>
        </p:spPr>
        <p:txBody>
          <a:bodyPr wrap="none" rtlCol="0">
            <a:spAutoFit/>
          </a:bodyPr>
          <a:lstStyle/>
          <a:p>
            <a:pPr marL="571500" indent="-571500">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RSV</a:t>
            </a:r>
          </a:p>
          <a:p>
            <a:pPr marL="571500" indent="-571500">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Rhinovirus</a:t>
            </a:r>
          </a:p>
          <a:p>
            <a:pPr marL="571500" indent="-571500">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Human </a:t>
            </a:r>
            <a:r>
              <a:rPr lang="en-US" sz="3600" dirty="0" err="1" smtClean="0">
                <a:latin typeface="Times New Roman" panose="02020603050405020304" pitchFamily="18" charset="0"/>
                <a:cs typeface="Times New Roman" panose="02020603050405020304" pitchFamily="18" charset="0"/>
              </a:rPr>
              <a:t>metapneumovirus</a:t>
            </a:r>
            <a:endParaRPr lang="en-US" sz="3600" dirty="0" smtClean="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Influenza</a:t>
            </a:r>
          </a:p>
          <a:p>
            <a:pPr marL="571500" indent="-571500">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Adenovirus</a:t>
            </a:r>
          </a:p>
          <a:p>
            <a:pPr marL="571500" indent="-571500">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Parainfluenza virus</a:t>
            </a:r>
            <a:endParaRPr lang="en-US" sz="3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512044" y="2581275"/>
            <a:ext cx="6496050" cy="4276725"/>
          </a:xfrm>
          <a:prstGeom prst="rect">
            <a:avLst/>
          </a:prstGeom>
        </p:spPr>
      </p:pic>
    </p:spTree>
    <p:extLst>
      <p:ext uri="{BB962C8B-B14F-4D97-AF65-F5344CB8AC3E}">
        <p14:creationId xmlns:p14="http://schemas.microsoft.com/office/powerpoint/2010/main" val="73861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831" y="242033"/>
            <a:ext cx="10515600" cy="1325563"/>
          </a:xfrm>
        </p:spPr>
        <p:txBody>
          <a:bodyPr/>
          <a:lstStyle/>
          <a:p>
            <a:r>
              <a:rPr lang="en-US" dirty="0" smtClean="0">
                <a:latin typeface="Times New Roman" panose="02020603050405020304" pitchFamily="18" charset="0"/>
                <a:cs typeface="Times New Roman" panose="02020603050405020304" pitchFamily="18" charset="0"/>
              </a:rPr>
              <a:t>RSV (Respiratory syncytial virus)</a:t>
            </a: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20969" y="1679331"/>
            <a:ext cx="9385903" cy="2062103"/>
          </a:xfrm>
          <a:prstGeom prst="rect">
            <a:avLst/>
          </a:prstGeom>
          <a:noFill/>
        </p:spPr>
        <p:txBody>
          <a:bodyPr wrap="none" rtlCol="0">
            <a:spAutoFit/>
          </a:bodyPr>
          <a:lstStyle/>
          <a:p>
            <a:pPr marL="914400" lvl="1" indent="-457200">
              <a:lnSpc>
                <a:spcPct val="80000"/>
              </a:lnSpc>
              <a:buFont typeface="Arial" panose="020B0604020202020204" pitchFamily="34" charset="0"/>
              <a:buChar char="•"/>
              <a:defRPr/>
            </a:pPr>
            <a:r>
              <a:rPr lang="en-US" altLang="en-US" sz="3200" dirty="0">
                <a:latin typeface="Times New Roman" panose="02020603050405020304" pitchFamily="18" charset="0"/>
                <a:cs typeface="Times New Roman" panose="02020603050405020304" pitchFamily="18" charset="0"/>
              </a:rPr>
              <a:t>40-50% of hospitalizations for </a:t>
            </a:r>
            <a:r>
              <a:rPr lang="en-US" altLang="en-US" sz="3200" dirty="0" smtClean="0">
                <a:latin typeface="Times New Roman" panose="02020603050405020304" pitchFamily="18" charset="0"/>
                <a:cs typeface="Times New Roman" panose="02020603050405020304" pitchFamily="18" charset="0"/>
              </a:rPr>
              <a:t>bronchiolitis</a:t>
            </a:r>
          </a:p>
          <a:p>
            <a:pPr marL="914400" lvl="1" indent="-457200">
              <a:lnSpc>
                <a:spcPct val="80000"/>
              </a:lnSpc>
              <a:buFont typeface="Arial" panose="020B0604020202020204" pitchFamily="34" charset="0"/>
              <a:buChar char="•"/>
              <a:defRPr/>
            </a:pPr>
            <a:endParaRPr lang="en-US" altLang="en-US" sz="3200" dirty="0">
              <a:latin typeface="Times New Roman" panose="02020603050405020304" pitchFamily="18" charset="0"/>
              <a:cs typeface="Times New Roman" panose="02020603050405020304" pitchFamily="18" charset="0"/>
            </a:endParaRPr>
          </a:p>
          <a:p>
            <a:pPr marL="914400" lvl="1" indent="-457200">
              <a:lnSpc>
                <a:spcPct val="80000"/>
              </a:lnSpc>
              <a:buFont typeface="Arial" panose="020B0604020202020204" pitchFamily="34" charset="0"/>
              <a:buChar char="•"/>
              <a:defRPr/>
            </a:pPr>
            <a:r>
              <a:rPr lang="en-US" altLang="en-US" sz="3200" dirty="0">
                <a:latin typeface="Times New Roman" panose="02020603050405020304" pitchFamily="18" charset="0"/>
                <a:cs typeface="Times New Roman" panose="02020603050405020304" pitchFamily="18" charset="0"/>
              </a:rPr>
              <a:t>25% of pediatric hospitalizations for </a:t>
            </a:r>
            <a:r>
              <a:rPr lang="en-US" altLang="en-US" sz="3200" dirty="0" smtClean="0">
                <a:latin typeface="Times New Roman" panose="02020603050405020304" pitchFamily="18" charset="0"/>
                <a:cs typeface="Times New Roman" panose="02020603050405020304" pitchFamily="18" charset="0"/>
              </a:rPr>
              <a:t>pneumonia</a:t>
            </a:r>
          </a:p>
          <a:p>
            <a:pPr marL="914400" lvl="1" indent="-457200">
              <a:lnSpc>
                <a:spcPct val="80000"/>
              </a:lnSpc>
              <a:buFont typeface="Arial" panose="020B0604020202020204" pitchFamily="34" charset="0"/>
              <a:buChar char="•"/>
              <a:defRPr/>
            </a:pPr>
            <a:endParaRPr lang="en-US" altLang="en-US" sz="3200" dirty="0">
              <a:latin typeface="Times New Roman" panose="02020603050405020304" pitchFamily="18" charset="0"/>
              <a:cs typeface="Times New Roman" panose="02020603050405020304" pitchFamily="18" charset="0"/>
            </a:endParaRPr>
          </a:p>
          <a:p>
            <a:pPr marL="914400" lvl="1" indent="-457200">
              <a:lnSpc>
                <a:spcPct val="80000"/>
              </a:lnSpc>
              <a:buFont typeface="Arial" panose="020B0604020202020204" pitchFamily="34" charset="0"/>
              <a:buChar char="•"/>
              <a:defRPr/>
            </a:pPr>
            <a:r>
              <a:rPr lang="en-US" altLang="en-US" sz="3200" dirty="0">
                <a:latin typeface="Times New Roman" panose="02020603050405020304" pitchFamily="18" charset="0"/>
                <a:cs typeface="Times New Roman" panose="02020603050405020304" pitchFamily="18" charset="0"/>
              </a:rPr>
              <a:t>100,000 admissions annually costing $300 million</a:t>
            </a:r>
          </a:p>
        </p:txBody>
      </p:sp>
    </p:spTree>
    <p:extLst>
      <p:ext uri="{BB962C8B-B14F-4D97-AF65-F5344CB8AC3E}">
        <p14:creationId xmlns:p14="http://schemas.microsoft.com/office/powerpoint/2010/main" val="3457836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2208" y="2251808"/>
            <a:ext cx="5575300" cy="452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28246" y="136526"/>
            <a:ext cx="10515600" cy="689952"/>
          </a:xfrm>
        </p:spPr>
        <p:txBody>
          <a:bodyPr>
            <a:normAutofit fontScale="90000"/>
          </a:bodyPr>
          <a:lstStyle/>
          <a:p>
            <a:r>
              <a:rPr lang="en-US" dirty="0" smtClean="0">
                <a:latin typeface="Times New Roman" panose="02020603050405020304" pitchFamily="18" charset="0"/>
                <a:cs typeface="Times New Roman" panose="02020603050405020304" pitchFamily="18" charset="0"/>
              </a:rPr>
              <a:t>Paramyxovirus</a:t>
            </a: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04446" y="637760"/>
            <a:ext cx="9485161" cy="2862322"/>
          </a:xfrm>
          <a:prstGeom prst="rect">
            <a:avLst/>
          </a:prstGeom>
          <a:noFill/>
        </p:spPr>
        <p:txBody>
          <a:bodyPr wrap="none" rtlCol="0">
            <a:spAutoFit/>
          </a:bodyPr>
          <a:lstStyle/>
          <a:p>
            <a:r>
              <a:rPr lang="en-US" sz="3600" dirty="0" smtClean="0">
                <a:latin typeface="Times New Roman" panose="02020603050405020304" pitchFamily="18" charset="0"/>
                <a:cs typeface="Times New Roman" panose="02020603050405020304" pitchFamily="18" charset="0"/>
              </a:rPr>
              <a:t>3 genera</a:t>
            </a:r>
          </a:p>
          <a:p>
            <a:pPr lvl="1"/>
            <a:r>
              <a:rPr lang="en-US" altLang="en-US" sz="3600" u="sng" dirty="0">
                <a:latin typeface="Times New Roman" panose="02020603050405020304" pitchFamily="18" charset="0"/>
                <a:cs typeface="Times New Roman" panose="02020603050405020304" pitchFamily="18" charset="0"/>
              </a:rPr>
              <a:t>paramyxovirus</a:t>
            </a:r>
            <a:r>
              <a:rPr lang="en-US" altLang="en-US" sz="3600" dirty="0">
                <a:latin typeface="Times New Roman" panose="02020603050405020304" pitchFamily="18" charset="0"/>
                <a:cs typeface="Times New Roman" panose="02020603050405020304" pitchFamily="18" charset="0"/>
              </a:rPr>
              <a:t>: parainfluenza virus 1-4; </a:t>
            </a:r>
            <a:r>
              <a:rPr lang="en-US" altLang="en-US" sz="3600" dirty="0" smtClean="0">
                <a:latin typeface="Times New Roman" panose="02020603050405020304" pitchFamily="18" charset="0"/>
                <a:cs typeface="Times New Roman" panose="02020603050405020304" pitchFamily="18" charset="0"/>
              </a:rPr>
              <a:t>mumps</a:t>
            </a:r>
          </a:p>
          <a:p>
            <a:pPr lvl="1"/>
            <a:r>
              <a:rPr lang="en-US" altLang="en-US" sz="3600" u="sng" dirty="0" err="1">
                <a:latin typeface="Times New Roman" panose="02020603050405020304" pitchFamily="18" charset="0"/>
                <a:cs typeface="Times New Roman" panose="02020603050405020304" pitchFamily="18" charset="0"/>
              </a:rPr>
              <a:t>p</a:t>
            </a:r>
            <a:r>
              <a:rPr lang="en-US" altLang="en-US" sz="3600" u="sng" dirty="0" err="1" smtClean="0">
                <a:latin typeface="Times New Roman" panose="02020603050405020304" pitchFamily="18" charset="0"/>
                <a:cs typeface="Times New Roman" panose="02020603050405020304" pitchFamily="18" charset="0"/>
              </a:rPr>
              <a:t>neumovirus</a:t>
            </a:r>
            <a:r>
              <a:rPr lang="en-US" altLang="en-US" sz="3600" dirty="0" smtClean="0">
                <a:latin typeface="Times New Roman" panose="02020603050405020304" pitchFamily="18" charset="0"/>
                <a:cs typeface="Times New Roman" panose="02020603050405020304" pitchFamily="18" charset="0"/>
              </a:rPr>
              <a:t>: RSV</a:t>
            </a:r>
          </a:p>
          <a:p>
            <a:pPr lvl="1"/>
            <a:r>
              <a:rPr lang="en-US" altLang="en-US" sz="3600" u="sng" dirty="0">
                <a:latin typeface="Times New Roman" panose="02020603050405020304" pitchFamily="18" charset="0"/>
                <a:cs typeface="Times New Roman" panose="02020603050405020304" pitchFamily="18" charset="0"/>
              </a:rPr>
              <a:t>m</a:t>
            </a:r>
            <a:r>
              <a:rPr lang="en-US" altLang="en-US" sz="3600" u="sng" dirty="0" smtClean="0">
                <a:latin typeface="Times New Roman" panose="02020603050405020304" pitchFamily="18" charset="0"/>
                <a:cs typeface="Times New Roman" panose="02020603050405020304" pitchFamily="18" charset="0"/>
              </a:rPr>
              <a:t>orbillivirus</a:t>
            </a:r>
            <a:r>
              <a:rPr lang="en-US" altLang="en-US" sz="3600" dirty="0" smtClean="0">
                <a:latin typeface="Times New Roman" panose="02020603050405020304" pitchFamily="18" charset="0"/>
                <a:cs typeface="Times New Roman" panose="02020603050405020304" pitchFamily="18" charset="0"/>
              </a:rPr>
              <a:t>: mumps and </a:t>
            </a:r>
            <a:r>
              <a:rPr lang="en-US" altLang="en-US" sz="3600" dirty="0" err="1" smtClean="0">
                <a:latin typeface="Times New Roman" panose="02020603050405020304" pitchFamily="18" charset="0"/>
                <a:cs typeface="Times New Roman" panose="02020603050405020304" pitchFamily="18" charset="0"/>
              </a:rPr>
              <a:t>rubeola</a:t>
            </a:r>
            <a:endParaRPr lang="en-US" altLang="en-US" sz="3600" u="sng" dirty="0">
              <a:latin typeface="Times New Roman" panose="02020603050405020304" pitchFamily="18" charset="0"/>
              <a:cs typeface="Times New Roman" panose="02020603050405020304" pitchFamily="18" charset="0"/>
            </a:endParaRPr>
          </a:p>
          <a:p>
            <a:pPr lvl="1"/>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1149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53" y="154110"/>
            <a:ext cx="10515600" cy="1325563"/>
          </a:xfrm>
        </p:spPr>
        <p:txBody>
          <a:bodyPr/>
          <a:lstStyle/>
          <a:p>
            <a:r>
              <a:rPr lang="en-US" altLang="en-US" dirty="0">
                <a:latin typeface="Times New Roman" panose="02020603050405020304" pitchFamily="18" charset="0"/>
                <a:cs typeface="Times New Roman" panose="02020603050405020304" pitchFamily="18" charset="0"/>
              </a:rPr>
              <a:t>syncytia formation in tissue culture cells</a:t>
            </a:r>
            <a:endParaRPr lang="en-US" dirty="0">
              <a:latin typeface="Times New Roman" panose="02020603050405020304" pitchFamily="18" charset="0"/>
              <a:cs typeface="Times New Roman" panose="02020603050405020304" pitchFamily="18" charset="0"/>
            </a:endParaRPr>
          </a:p>
        </p:txBody>
      </p:sp>
      <p:pic>
        <p:nvPicPr>
          <p:cNvPr id="3"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2273300"/>
            <a:ext cx="4432300" cy="3060700"/>
          </a:xfrm>
          <a:prstGeom prst="rect">
            <a:avLst/>
          </a:prstGeom>
          <a:solidFill>
            <a:srgbClr val="000000"/>
          </a:solidFill>
          <a:ln>
            <a:noFill/>
          </a:ln>
          <a:effectLst>
            <a:outerShdw dist="107763" dir="2700000" algn="ctr" rotWithShape="0">
              <a:srgbClr val="000000"/>
            </a:outerShdw>
          </a:effectLst>
          <a:extLst>
            <a:ext uri="{91240B29-F687-4F45-9708-019B960494DF}">
              <a14:hiddenLine xmlns:a14="http://schemas.microsoft.com/office/drawing/2010/main" w="50800">
                <a:solidFill>
                  <a:schemeClr val="tx1"/>
                </a:solidFill>
                <a:miter lim="800000"/>
                <a:headEnd/>
                <a:tailEnd/>
              </a14:hiddenLine>
            </a:ext>
          </a:extLst>
        </p:spPr>
      </p:pic>
      <p:sp>
        <p:nvSpPr>
          <p:cNvPr id="4" name="TextBox 3"/>
          <p:cNvSpPr txBox="1"/>
          <p:nvPr/>
        </p:nvSpPr>
        <p:spPr>
          <a:xfrm>
            <a:off x="5284178" y="2180492"/>
            <a:ext cx="6576646" cy="3194721"/>
          </a:xfrm>
          <a:prstGeom prst="rect">
            <a:avLst/>
          </a:prstGeom>
          <a:noFill/>
        </p:spPr>
        <p:txBody>
          <a:bodyPr wrap="square" rtlCol="0">
            <a:spAutoFit/>
          </a:bodyPr>
          <a:lstStyle/>
          <a:p>
            <a:pPr>
              <a:lnSpc>
                <a:spcPct val="80000"/>
              </a:lnSpc>
            </a:pPr>
            <a:r>
              <a:rPr lang="en-US" altLang="en-US" sz="3600" dirty="0">
                <a:latin typeface="Times New Roman" panose="02020603050405020304" pitchFamily="18" charset="0"/>
                <a:cs typeface="Times New Roman" panose="02020603050405020304" pitchFamily="18" charset="0"/>
              </a:rPr>
              <a:t>fusion glycoprotein </a:t>
            </a:r>
            <a:endParaRPr lang="en-US" altLang="en-US" sz="3600" dirty="0" smtClean="0">
              <a:latin typeface="Times New Roman" panose="02020603050405020304" pitchFamily="18" charset="0"/>
              <a:cs typeface="Times New Roman" panose="02020603050405020304" pitchFamily="18" charset="0"/>
            </a:endParaRPr>
          </a:p>
          <a:p>
            <a:pPr>
              <a:lnSpc>
                <a:spcPct val="80000"/>
              </a:lnSpc>
            </a:pPr>
            <a:endParaRPr lang="en-US" altLang="en-US" sz="3600" dirty="0">
              <a:latin typeface="Times New Roman" panose="02020603050405020304" pitchFamily="18" charset="0"/>
              <a:cs typeface="Times New Roman" panose="02020603050405020304" pitchFamily="18" charset="0"/>
            </a:endParaRPr>
          </a:p>
          <a:p>
            <a:pPr>
              <a:lnSpc>
                <a:spcPct val="80000"/>
              </a:lnSpc>
            </a:pPr>
            <a:r>
              <a:rPr lang="en-US" altLang="en-US" sz="3600" dirty="0" smtClean="0">
                <a:latin typeface="Times New Roman" panose="02020603050405020304" pitchFamily="18" charset="0"/>
                <a:cs typeface="Times New Roman" panose="02020603050405020304" pitchFamily="18" charset="0"/>
              </a:rPr>
              <a:t>confers </a:t>
            </a:r>
            <a:r>
              <a:rPr lang="en-US" altLang="en-US" sz="3600" dirty="0">
                <a:latin typeface="Times New Roman" panose="02020603050405020304" pitchFamily="18" charset="0"/>
                <a:cs typeface="Times New Roman" panose="02020603050405020304" pitchFamily="18" charset="0"/>
              </a:rPr>
              <a:t>ability to fuse cell membranes with the formation of intracellular bridges and ultimately multinucleated cells (syncytia)</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1152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665</Words>
  <Application>Microsoft Office PowerPoint</Application>
  <PresentationFormat>Widescreen</PresentationFormat>
  <Paragraphs>139</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Helvetica</vt:lpstr>
      <vt:lpstr>Times New Roman</vt:lpstr>
      <vt:lpstr>Wingdings</vt:lpstr>
      <vt:lpstr>Office Theme</vt:lpstr>
      <vt:lpstr>PowerPoint Presentation</vt:lpstr>
      <vt:lpstr>PowerPoint Presentation</vt:lpstr>
      <vt:lpstr>Case presentation</vt:lpstr>
      <vt:lpstr>PowerPoint Presentation</vt:lpstr>
      <vt:lpstr>Despite BiPAP, child continued to be tachypneic and tachycardic. Intubated</vt:lpstr>
      <vt:lpstr>Respiratory viruses</vt:lpstr>
      <vt:lpstr>RSV (Respiratory syncytial virus)</vt:lpstr>
      <vt:lpstr>Paramyxovirus</vt:lpstr>
      <vt:lpstr>syncytia formation in tissue culture cells</vt:lpstr>
      <vt:lpstr>RSV epidemiology</vt:lpstr>
      <vt:lpstr>Primary RSV infection: spectrum of disease</vt:lpstr>
      <vt:lpstr>Pathogenesis</vt:lpstr>
      <vt:lpstr>Clinical manifestations</vt:lpstr>
      <vt:lpstr>Treatment</vt:lpstr>
      <vt:lpstr>Laboratory surveillance</vt:lpstr>
    </vt:vector>
  </TitlesOfParts>
  <Company>University of Wisconsin - Madison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VERONICA WATSON</dc:creator>
  <cp:lastModifiedBy>Michael J. Rock, MD</cp:lastModifiedBy>
  <cp:revision>17</cp:revision>
  <cp:lastPrinted>2018-07-16T17:59:37Z</cp:lastPrinted>
  <dcterms:created xsi:type="dcterms:W3CDTF">2018-07-06T16:43:12Z</dcterms:created>
  <dcterms:modified xsi:type="dcterms:W3CDTF">2018-12-20T16:20:58Z</dcterms:modified>
</cp:coreProperties>
</file>